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767" r:id="rId4"/>
    <p:sldId id="732" r:id="rId5"/>
    <p:sldId id="342" r:id="rId6"/>
    <p:sldId id="765" r:id="rId7"/>
    <p:sldId id="593" r:id="rId8"/>
    <p:sldId id="673" r:id="rId9"/>
    <p:sldId id="724" r:id="rId10"/>
    <p:sldId id="734" r:id="rId11"/>
    <p:sldId id="735" r:id="rId12"/>
    <p:sldId id="270" r:id="rId13"/>
    <p:sldId id="754" r:id="rId14"/>
    <p:sldId id="719" r:id="rId15"/>
    <p:sldId id="728" r:id="rId16"/>
    <p:sldId id="738" r:id="rId17"/>
    <p:sldId id="729" r:id="rId18"/>
    <p:sldId id="736" r:id="rId19"/>
    <p:sldId id="360" r:id="rId20"/>
    <p:sldId id="756" r:id="rId21"/>
    <p:sldId id="740" r:id="rId22"/>
    <p:sldId id="759" r:id="rId23"/>
    <p:sldId id="731" r:id="rId24"/>
    <p:sldId id="746" r:id="rId25"/>
    <p:sldId id="758" r:id="rId26"/>
    <p:sldId id="720" r:id="rId27"/>
    <p:sldId id="361" r:id="rId28"/>
    <p:sldId id="745" r:id="rId29"/>
    <p:sldId id="737" r:id="rId30"/>
    <p:sldId id="770" r:id="rId31"/>
    <p:sldId id="739" r:id="rId32"/>
    <p:sldId id="260" r:id="rId33"/>
    <p:sldId id="766" r:id="rId34"/>
    <p:sldId id="717" r:id="rId35"/>
    <p:sldId id="733" r:id="rId36"/>
    <p:sldId id="264" r:id="rId37"/>
    <p:sldId id="760" r:id="rId38"/>
    <p:sldId id="265" r:id="rId39"/>
    <p:sldId id="762" r:id="rId40"/>
    <p:sldId id="351" r:id="rId41"/>
    <p:sldId id="741" r:id="rId42"/>
    <p:sldId id="257" r:id="rId43"/>
    <p:sldId id="742" r:id="rId44"/>
    <p:sldId id="323" r:id="rId45"/>
    <p:sldId id="362" r:id="rId46"/>
    <p:sldId id="751" r:id="rId47"/>
    <p:sldId id="752" r:id="rId48"/>
    <p:sldId id="768" r:id="rId49"/>
    <p:sldId id="714" r:id="rId50"/>
    <p:sldId id="764" r:id="rId51"/>
    <p:sldId id="763" r:id="rId52"/>
    <p:sldId id="74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4726228-F3AE-44D8-B84A-83BC1B27EA34}">
          <p14:sldIdLst>
            <p14:sldId id="256"/>
          </p14:sldIdLst>
        </p14:section>
        <p14:section name="What we are not discussing" id="{AE4490DD-71DE-481C-830F-611F4E1058D2}">
          <p14:sldIdLst>
            <p14:sldId id="767"/>
            <p14:sldId id="732"/>
            <p14:sldId id="342"/>
            <p14:sldId id="765"/>
          </p14:sldIdLst>
        </p14:section>
        <p14:section name="Why do we work?" id="{826CD098-7119-4D34-842B-5B306F614116}">
          <p14:sldIdLst>
            <p14:sldId id="593"/>
            <p14:sldId id="673"/>
          </p14:sldIdLst>
        </p14:section>
        <p14:section name="Bad news: Two problems" id="{B7506A86-90CA-4594-A5AE-805AEEBF4D22}">
          <p14:sldIdLst>
            <p14:sldId id="724"/>
            <p14:sldId id="734"/>
            <p14:sldId id="735"/>
            <p14:sldId id="270"/>
            <p14:sldId id="754"/>
            <p14:sldId id="719"/>
          </p14:sldIdLst>
        </p14:section>
        <p14:section name="Good news" id="{24652B47-4154-4EC9-9215-5BDD39371D9D}">
          <p14:sldIdLst>
            <p14:sldId id="728"/>
            <p14:sldId id="738"/>
            <p14:sldId id="729"/>
            <p14:sldId id="736"/>
            <p14:sldId id="360"/>
            <p14:sldId id="756"/>
            <p14:sldId id="740"/>
            <p14:sldId id="759"/>
          </p14:sldIdLst>
        </p14:section>
        <p14:section name="Fix via reporting" id="{D5F2F41B-D0A0-4854-B210-B65B0AA5BEC9}">
          <p14:sldIdLst>
            <p14:sldId id="731"/>
            <p14:sldId id="746"/>
            <p14:sldId id="758"/>
            <p14:sldId id="720"/>
            <p14:sldId id="361"/>
          </p14:sldIdLst>
        </p14:section>
        <p14:section name="QI role" id="{AB0EAAAE-3AFD-4ADD-822D-09AB32979424}">
          <p14:sldIdLst>
            <p14:sldId id="745"/>
            <p14:sldId id="737"/>
            <p14:sldId id="770"/>
            <p14:sldId id="739"/>
            <p14:sldId id="260"/>
            <p14:sldId id="766"/>
          </p14:sldIdLst>
        </p14:section>
        <p14:section name="What can you do?" id="{8DE8FE02-3ADE-4E48-9AF9-257F7C055DF5}">
          <p14:sldIdLst>
            <p14:sldId id="717"/>
            <p14:sldId id="733"/>
          </p14:sldIdLst>
        </p14:section>
        <p14:section name="1. Leadership training" id="{4A4AAEBD-0C4F-4CC4-A50F-BA9CB75433DB}">
          <p14:sldIdLst>
            <p14:sldId id="264"/>
            <p14:sldId id="760"/>
            <p14:sldId id="265"/>
          </p14:sldIdLst>
        </p14:section>
        <p14:section name="2. Create change" id="{8963438A-29BB-4AC0-82B6-6DBF382C837F}">
          <p14:sldIdLst>
            <p14:sldId id="762"/>
            <p14:sldId id="351"/>
            <p14:sldId id="741"/>
            <p14:sldId id="257"/>
            <p14:sldId id="742"/>
          </p14:sldIdLst>
        </p14:section>
        <p14:section name="3. B selective where u work" id="{F58BD0AE-4E0B-48E6-974C-3599EF99A94A}">
          <p14:sldIdLst>
            <p14:sldId id="323"/>
            <p14:sldId id="362"/>
          </p14:sldIdLst>
        </p14:section>
        <p14:section name="4. Positive voice" id="{B4BABDFD-1389-4D66-97E1-86066CD7695F}">
          <p14:sldIdLst>
            <p14:sldId id="751"/>
          </p14:sldIdLst>
        </p14:section>
        <p14:section name="5. Enable others" id="{966FA180-D6DB-4C7E-92AC-46FD52CCB630}">
          <p14:sldIdLst>
            <p14:sldId id="752"/>
            <p14:sldId id="768"/>
          </p14:sldIdLst>
        </p14:section>
        <p14:section name="6. Resilience" id="{2F3328E1-8F1C-4FB2-B96C-3747F27FBE4B}">
          <p14:sldIdLst>
            <p14:sldId id="714"/>
            <p14:sldId id="764"/>
            <p14:sldId id="763"/>
          </p14:sldIdLst>
        </p14:section>
        <p14:section name="Conclusion" id="{B3F51048-5545-4310-B298-3DDB2A5A3DFD}">
          <p14:sldIdLst>
            <p14:sldId id="7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5" autoAdjust="0"/>
    <p:restoredTop sz="94660"/>
  </p:normalViewPr>
  <p:slideViewPr>
    <p:cSldViewPr snapToGrid="0">
      <p:cViewPr varScale="1">
        <p:scale>
          <a:sx n="57" d="100"/>
          <a:sy n="57" d="100"/>
        </p:scale>
        <p:origin x="8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Badgett" userId="46529258_tp_dropbox" providerId="OAuth2" clId="{7E262DAF-AA05-3C48-A53E-4D517BA01571}"/>
    <pc:docChg chg="undo custSel modSld">
      <pc:chgData name="Robert Badgett" userId="46529258_tp_dropbox" providerId="OAuth2" clId="{7E262DAF-AA05-3C48-A53E-4D517BA01571}" dt="2019-11-04T23:44:23.537" v="360" actId="20577"/>
      <pc:docMkLst>
        <pc:docMk/>
      </pc:docMkLst>
      <pc:sldChg chg="modSp">
        <pc:chgData name="Robert Badgett" userId="46529258_tp_dropbox" providerId="OAuth2" clId="{7E262DAF-AA05-3C48-A53E-4D517BA01571}" dt="2019-10-31T13:28:02.898" v="193" actId="20577"/>
        <pc:sldMkLst>
          <pc:docMk/>
          <pc:sldMk cId="3539089278" sldId="265"/>
        </pc:sldMkLst>
        <pc:spChg chg="mod">
          <ac:chgData name="Robert Badgett" userId="46529258_tp_dropbox" providerId="OAuth2" clId="{7E262DAF-AA05-3C48-A53E-4D517BA01571}" dt="2019-10-31T13:28:02.898" v="193" actId="20577"/>
          <ac:spMkLst>
            <pc:docMk/>
            <pc:sldMk cId="3539089278" sldId="265"/>
            <ac:spMk id="3" creationId="{2E405C8D-7A3A-5243-9C78-1FBB3EBFF386}"/>
          </ac:spMkLst>
        </pc:spChg>
      </pc:sldChg>
      <pc:sldChg chg="modSp addAnim">
        <pc:chgData name="Robert Badgett" userId="46529258_tp_dropbox" providerId="OAuth2" clId="{7E262DAF-AA05-3C48-A53E-4D517BA01571}" dt="2019-10-31T13:19:22.073" v="116" actId="27696"/>
        <pc:sldMkLst>
          <pc:docMk/>
          <pc:sldMk cId="2893028273" sldId="360"/>
        </pc:sldMkLst>
        <pc:spChg chg="mod">
          <ac:chgData name="Robert Badgett" userId="46529258_tp_dropbox" providerId="OAuth2" clId="{7E262DAF-AA05-3C48-A53E-4D517BA01571}" dt="2019-10-31T13:16:07.436" v="115" actId="20577"/>
          <ac:spMkLst>
            <pc:docMk/>
            <pc:sldMk cId="2893028273" sldId="360"/>
            <ac:spMk id="9" creationId="{E621FF44-92D8-45EA-978F-5A83042F9FAF}"/>
          </ac:spMkLst>
        </pc:spChg>
      </pc:sldChg>
      <pc:sldChg chg="modSp">
        <pc:chgData name="Robert Badgett" userId="46529258_tp_dropbox" providerId="OAuth2" clId="{7E262DAF-AA05-3C48-A53E-4D517BA01571}" dt="2019-10-31T13:06:35.386" v="45" actId="20577"/>
        <pc:sldMkLst>
          <pc:docMk/>
          <pc:sldMk cId="890841008" sldId="729"/>
        </pc:sldMkLst>
        <pc:spChg chg="mod">
          <ac:chgData name="Robert Badgett" userId="46529258_tp_dropbox" providerId="OAuth2" clId="{7E262DAF-AA05-3C48-A53E-4D517BA01571}" dt="2019-10-31T13:06:35.386" v="45" actId="20577"/>
          <ac:spMkLst>
            <pc:docMk/>
            <pc:sldMk cId="890841008" sldId="729"/>
            <ac:spMk id="3" creationId="{7D69EC19-C2DC-2C4D-941F-7B8393798D01}"/>
          </ac:spMkLst>
        </pc:spChg>
      </pc:sldChg>
      <pc:sldChg chg="modSp">
        <pc:chgData name="Robert Badgett" userId="46529258_tp_dropbox" providerId="OAuth2" clId="{7E262DAF-AA05-3C48-A53E-4D517BA01571}" dt="2019-10-31T13:29:24.814" v="202" actId="20577"/>
        <pc:sldMkLst>
          <pc:docMk/>
          <pc:sldMk cId="2050208881" sldId="733"/>
        </pc:sldMkLst>
        <pc:spChg chg="mod">
          <ac:chgData name="Robert Badgett" userId="46529258_tp_dropbox" providerId="OAuth2" clId="{7E262DAF-AA05-3C48-A53E-4D517BA01571}" dt="2019-10-31T13:29:24.814" v="202" actId="20577"/>
          <ac:spMkLst>
            <pc:docMk/>
            <pc:sldMk cId="2050208881" sldId="733"/>
            <ac:spMk id="3" creationId="{5ABFBFA6-3F49-4B4C-AA87-BD8587837AA4}"/>
          </ac:spMkLst>
        </pc:spChg>
      </pc:sldChg>
      <pc:sldChg chg="modSp">
        <pc:chgData name="Robert Badgett" userId="46529258_tp_dropbox" providerId="OAuth2" clId="{7E262DAF-AA05-3C48-A53E-4D517BA01571}" dt="2019-11-04T23:33:57.754" v="327" actId="20577"/>
        <pc:sldMkLst>
          <pc:docMk/>
          <pc:sldMk cId="2148348008" sldId="734"/>
        </pc:sldMkLst>
        <pc:spChg chg="mod">
          <ac:chgData name="Robert Badgett" userId="46529258_tp_dropbox" providerId="OAuth2" clId="{7E262DAF-AA05-3C48-A53E-4D517BA01571}" dt="2019-11-04T23:33:57.754" v="327" actId="20577"/>
          <ac:spMkLst>
            <pc:docMk/>
            <pc:sldMk cId="2148348008" sldId="734"/>
            <ac:spMk id="4" creationId="{FD0D379C-76A0-4C4D-8918-6815953D8913}"/>
          </ac:spMkLst>
        </pc:spChg>
      </pc:sldChg>
      <pc:sldChg chg="modSp">
        <pc:chgData name="Robert Badgett" userId="46529258_tp_dropbox" providerId="OAuth2" clId="{7E262DAF-AA05-3C48-A53E-4D517BA01571}" dt="2019-11-04T23:08:20.792" v="313" actId="20577"/>
        <pc:sldMkLst>
          <pc:docMk/>
          <pc:sldMk cId="506002303" sldId="735"/>
        </pc:sldMkLst>
        <pc:spChg chg="mod">
          <ac:chgData name="Robert Badgett" userId="46529258_tp_dropbox" providerId="OAuth2" clId="{7E262DAF-AA05-3C48-A53E-4D517BA01571}" dt="2019-11-04T23:08:20.792" v="313" actId="20577"/>
          <ac:spMkLst>
            <pc:docMk/>
            <pc:sldMk cId="506002303" sldId="735"/>
            <ac:spMk id="10" creationId="{C2EE8FCB-D414-40B2-91ED-B19A1CD46D10}"/>
          </ac:spMkLst>
        </pc:spChg>
      </pc:sldChg>
      <pc:sldChg chg="modSp">
        <pc:chgData name="Robert Badgett" userId="46529258_tp_dropbox" providerId="OAuth2" clId="{7E262DAF-AA05-3C48-A53E-4D517BA01571}" dt="2019-11-04T23:44:23.537" v="360" actId="20577"/>
        <pc:sldMkLst>
          <pc:docMk/>
          <pc:sldMk cId="124063880" sldId="737"/>
        </pc:sldMkLst>
        <pc:spChg chg="mod">
          <ac:chgData name="Robert Badgett" userId="46529258_tp_dropbox" providerId="OAuth2" clId="{7E262DAF-AA05-3C48-A53E-4D517BA01571}" dt="2019-11-04T23:44:23.537" v="360" actId="20577"/>
          <ac:spMkLst>
            <pc:docMk/>
            <pc:sldMk cId="124063880" sldId="737"/>
            <ac:spMk id="2" creationId="{57310A55-60CB-45EA-ACE7-AE758702664C}"/>
          </ac:spMkLst>
        </pc:spChg>
      </pc:sldChg>
      <pc:sldChg chg="addSp modSp mod setBg">
        <pc:chgData name="Robert Badgett" userId="46529258_tp_dropbox" providerId="OAuth2" clId="{7E262DAF-AA05-3C48-A53E-4D517BA01571}" dt="2019-10-31T14:36:05.067" v="251" actId="12"/>
        <pc:sldMkLst>
          <pc:docMk/>
          <pc:sldMk cId="2501077029" sldId="744"/>
        </pc:sldMkLst>
        <pc:spChg chg="mod">
          <ac:chgData name="Robert Badgett" userId="46529258_tp_dropbox" providerId="OAuth2" clId="{7E262DAF-AA05-3C48-A53E-4D517BA01571}" dt="2019-10-31T14:35:05.624" v="204" actId="26606"/>
          <ac:spMkLst>
            <pc:docMk/>
            <pc:sldMk cId="2501077029" sldId="744"/>
            <ac:spMk id="2" creationId="{3735F4EF-83AD-46EF-83FF-140401E49C22}"/>
          </ac:spMkLst>
        </pc:spChg>
        <pc:spChg chg="mod ord">
          <ac:chgData name="Robert Badgett" userId="46529258_tp_dropbox" providerId="OAuth2" clId="{7E262DAF-AA05-3C48-A53E-4D517BA01571}" dt="2019-10-31T14:36:05.067" v="251" actId="12"/>
          <ac:spMkLst>
            <pc:docMk/>
            <pc:sldMk cId="2501077029" sldId="744"/>
            <ac:spMk id="3" creationId="{33E47164-8919-4930-9C2B-8F762F7353D9}"/>
          </ac:spMkLst>
        </pc:spChg>
        <pc:spChg chg="add">
          <ac:chgData name="Robert Badgett" userId="46529258_tp_dropbox" providerId="OAuth2" clId="{7E262DAF-AA05-3C48-A53E-4D517BA01571}" dt="2019-10-31T14:35:05.624" v="204" actId="26606"/>
          <ac:spMkLst>
            <pc:docMk/>
            <pc:sldMk cId="2501077029" sldId="744"/>
            <ac:spMk id="9" creationId="{4038CB10-1F5C-4D54-9DF7-12586DE5B007}"/>
          </ac:spMkLst>
        </pc:spChg>
        <pc:spChg chg="add">
          <ac:chgData name="Robert Badgett" userId="46529258_tp_dropbox" providerId="OAuth2" clId="{7E262DAF-AA05-3C48-A53E-4D517BA01571}" dt="2019-10-31T14:35:05.624" v="204" actId="26606"/>
          <ac:spMkLst>
            <pc:docMk/>
            <pc:sldMk cId="2501077029" sldId="744"/>
            <ac:spMk id="11" creationId="{73ED6512-6858-4552-B699-9A97FE9A4EA2}"/>
          </ac:spMkLst>
        </pc:spChg>
        <pc:picChg chg="add mod">
          <ac:chgData name="Robert Badgett" userId="46529258_tp_dropbox" providerId="OAuth2" clId="{7E262DAF-AA05-3C48-A53E-4D517BA01571}" dt="2019-10-31T14:35:05.624" v="204" actId="26606"/>
          <ac:picMkLst>
            <pc:docMk/>
            <pc:sldMk cId="2501077029" sldId="744"/>
            <ac:picMk id="4" creationId="{A819BD2E-B194-6D41-9E4E-B97033101F05}"/>
          </ac:picMkLst>
        </pc:picChg>
      </pc:sldChg>
      <pc:sldChg chg="modSp">
        <pc:chgData name="Robert Badgett" userId="46529258_tp_dropbox" providerId="OAuth2" clId="{7E262DAF-AA05-3C48-A53E-4D517BA01571}" dt="2019-10-31T13:25:58.018" v="166" actId="20577"/>
        <pc:sldMkLst>
          <pc:docMk/>
          <pc:sldMk cId="1992802520" sldId="745"/>
        </pc:sldMkLst>
        <pc:spChg chg="mod">
          <ac:chgData name="Robert Badgett" userId="46529258_tp_dropbox" providerId="OAuth2" clId="{7E262DAF-AA05-3C48-A53E-4D517BA01571}" dt="2019-10-31T13:25:58.018" v="166" actId="20577"/>
          <ac:spMkLst>
            <pc:docMk/>
            <pc:sldMk cId="1992802520" sldId="745"/>
            <ac:spMk id="2" creationId="{4401E2A5-DE17-454D-BAFE-02642C9DDCFF}"/>
          </ac:spMkLst>
        </pc:spChg>
        <pc:spChg chg="mod">
          <ac:chgData name="Robert Badgett" userId="46529258_tp_dropbox" providerId="OAuth2" clId="{7E262DAF-AA05-3C48-A53E-4D517BA01571}" dt="2019-10-31T13:25:53.938" v="165" actId="1076"/>
          <ac:spMkLst>
            <pc:docMk/>
            <pc:sldMk cId="1992802520" sldId="745"/>
            <ac:spMk id="4" creationId="{50BA69D6-4770-472D-9A3F-40ECEF4CD335}"/>
          </ac:spMkLst>
        </pc:spChg>
      </pc:sldChg>
      <pc:sldChg chg="modSp">
        <pc:chgData name="Robert Badgett" userId="46529258_tp_dropbox" providerId="OAuth2" clId="{7E262DAF-AA05-3C48-A53E-4D517BA01571}" dt="2019-11-04T23:35:35.395" v="354" actId="20577"/>
        <pc:sldMkLst>
          <pc:docMk/>
          <pc:sldMk cId="2895248277" sldId="754"/>
        </pc:sldMkLst>
        <pc:spChg chg="mod">
          <ac:chgData name="Robert Badgett" userId="46529258_tp_dropbox" providerId="OAuth2" clId="{7E262DAF-AA05-3C48-A53E-4D517BA01571}" dt="2019-11-04T23:35:35.395" v="354" actId="20577"/>
          <ac:spMkLst>
            <pc:docMk/>
            <pc:sldMk cId="2895248277" sldId="754"/>
            <ac:spMk id="4" creationId="{8D3D29B7-CDE7-4261-B51E-ED1775B1C17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Religion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Christian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Burnout</c:v>
                </c:pt>
                <c:pt idx="1">
                  <c:v>Dedication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AC-47D1-A8C0-FB5DD3777BC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Jewish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Burnout</c:v>
                </c:pt>
                <c:pt idx="1">
                  <c:v>Dedication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40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AC-47D1-A8C0-FB5DD3777BC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Muslim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Burnout</c:v>
                </c:pt>
                <c:pt idx="1">
                  <c:v>Dedication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35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AC-47D1-A8C0-FB5DD3777BC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Buddhist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Burnout</c:v>
                </c:pt>
                <c:pt idx="1">
                  <c:v>Dedication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41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AAC-47D1-A8C0-FB5DD3777BC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Sikh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Burnout</c:v>
                </c:pt>
                <c:pt idx="1">
                  <c:v>Dedication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35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AC-47D1-A8C0-FB5DD3777BC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Hindu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Burnout</c:v>
                </c:pt>
                <c:pt idx="1">
                  <c:v>Dedication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29</c:v>
                </c:pt>
                <c:pt idx="1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AAC-47D1-A8C0-FB5DD3777BC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Withheld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Burnout</c:v>
                </c:pt>
                <c:pt idx="1">
                  <c:v>Dedication</c:v>
                </c:pt>
              </c:strCache>
            </c:strRef>
          </c:cat>
          <c:val>
            <c:numRef>
              <c:f>Sheet1!$H$2:$H$3</c:f>
              <c:numCache>
                <c:formatCode>General</c:formatCode>
                <c:ptCount val="2"/>
                <c:pt idx="0">
                  <c:v>51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AC-47D1-A8C0-FB5DD3777BC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None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Burnout</c:v>
                </c:pt>
                <c:pt idx="1">
                  <c:v>Dedication</c:v>
                </c:pt>
              </c:strCache>
            </c:strRef>
          </c:cat>
          <c:val>
            <c:numRef>
              <c:f>Sheet1!$I$2:$I$3</c:f>
              <c:numCache>
                <c:formatCode>General</c:formatCode>
                <c:ptCount val="2"/>
                <c:pt idx="0">
                  <c:v>40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AAC-47D1-A8C0-FB5DD3777B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405136"/>
        <c:axId val="672410056"/>
      </c:barChart>
      <c:catAx>
        <c:axId val="67240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410056"/>
        <c:crosses val="autoZero"/>
        <c:auto val="1"/>
        <c:lblAlgn val="ctr"/>
        <c:lblOffset val="100"/>
        <c:noMultiLvlLbl val="0"/>
      </c:catAx>
      <c:valAx>
        <c:axId val="6724100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40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4BAAD-2D80-4FFD-BC36-A6EB8A3B682B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36611-62C3-4818-8D1D-A939B91E4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1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30D072-E978-4478-B519-79BA2CB9E70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9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30D072-E978-4478-B519-79BA2CB9E70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6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136 Trusts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6611-62C3-4818-8D1D-A939B91E43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5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6611-62C3-4818-8D1D-A939B91E43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5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 Seely – identify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6611-62C3-4818-8D1D-A939B91E43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7B07-C3EC-48F9-87DF-0C3AFF5CB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90DBA7-E8E6-4157-B36B-BEDC9B020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E6E0E-15C2-4039-AA3C-B66E0859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FEF57-5E1B-42E2-A53C-773BC8DA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F718F-8EF2-4E81-A043-70400087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2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97B4-AF81-40FA-8A28-0D5E97F4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B2615-B241-4BE0-A619-62C1F4D2D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EAC81-3DF0-49EA-8351-7066A3F0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1F464-911D-49FB-875E-FC669E60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28CD1-5981-4811-98B4-5CFDF97E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6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F0A8B-1E32-4B9B-B5FD-FDAAE6A80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416F6-B28C-4D32-8F79-5B4E1690C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DC5EE-DCFA-45E9-AD83-7513D4375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9C61-0274-4A1B-AA31-3E0B8F19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05DBD-60E9-48DD-8ACE-CD48241D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93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48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8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0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56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87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99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00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9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FFF3-5BF2-41E6-B3E2-946BFE5A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73C79-8F5B-4751-BC1C-88A3E3348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99988-00BE-49E9-A0B8-EBCA68C4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3AE14-D12A-42C7-956F-A6A25C11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24AF3-A18A-4622-A502-9A23CEFE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40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47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28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1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C669-E3FD-40BE-8BCF-D82AB742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FEB67-FD66-4F3C-A8AC-D26F20B90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16774-6441-4E89-A22A-683AFA7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18BE-5992-458C-94D0-19D27A80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90FD9-34BD-41DC-8566-A745883F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2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4080-44D0-4324-8212-5D3106AF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31BE5-5B2E-4723-A912-4C2849B18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A33D2-6363-4E46-AE7C-2378B15F8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9A104-05D4-4B5D-ADDF-B09EC9FB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3AB28-F1B7-4E42-A2E1-2AB21EC52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1F5AD-1D92-4F32-86C7-1D6869FD3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8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FD4B-F9EB-4394-852C-3B35469C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B1564-2740-4457-B462-1F9BE8EB4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72ABF-59CE-4088-8E75-F4F29E2B1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81048-B953-4955-BE88-9AC235D63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BC5FA-A2B1-4608-A8B8-FF1FB1E3C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C7B34-1582-4670-8CC8-3FDC841B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B8033-8E36-4162-ADD6-B6C5645A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E1BBB-1A66-4161-BE35-0B9CC30C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C3BC-E80B-48EA-ACAD-F33662EB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2B478-2D82-4CB0-B806-074B30F1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A1C4E-C4F2-4796-8524-CB59BE6F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FE068-5337-4C7B-932F-87CE257E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0975F-8FC1-45F3-B33E-449524D0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0BB667-D9E5-454D-AFC6-5B179D6E8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00842-C60E-481D-A063-53EC0086E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B6F0-1E21-4B5F-AA7E-42F140F7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802BA-E68E-49FC-801B-F81E9136D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6DFBA-6F0B-411F-A917-9C167E530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8957F-43DE-4CB5-BEBF-D49451A7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D2378-0255-441D-87A0-C2BBE801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06C16-7E6D-4935-9A74-8A54C73A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1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3BBB-B39F-4493-8ACB-59E85FDB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BAFBDA-AED8-401D-9657-0808E1BBF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EDAEA-9B71-471D-92FB-E03BA1E96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151D9-1A8A-466F-81D5-F9F2C79E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0E037-D384-4551-A95A-7347AFE53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37CF8-912D-47CD-99E9-0ED32691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45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5AC62-384B-4B55-A0D5-111F976A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76400-236A-4241-9000-C1CBA821E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002E8-7D3A-45A4-ABE0-FA71D955C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20295-44E7-4B5E-8638-57E638D9D54C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E84E1-35E2-45C9-8F3C-3F137F5A6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A72F0-0A20-4BB6-B827-95C3FF2E4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AC989-87AE-4427-8C1A-EE37C2D5E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877C1-BB81-42F3-A233-31CA8FE38CE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CB7C2-4E07-415D-9BEF-74C88DAD7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6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gq9nt/" TargetMode="External"/><Relationship Id="rId2" Type="http://schemas.openxmlformats.org/officeDocument/2006/relationships/hyperlink" Target="http://badgettrg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bma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7605/OSF.IO/QX5C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bma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hsstaffsurveyresults.com/national-trend-question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" TargetMode="External"/><Relationship Id="rId2" Type="http://schemas.openxmlformats.org/officeDocument/2006/relationships/hyperlink" Target="https://hbswk.hbs.edu/item/should-a-pension-fund-try-to-change-the-worl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bswk.hbs.edu/item/has-the-corporate-mission-just-been-disrupted" TargetMode="External"/><Relationship Id="rId4" Type="http://schemas.openxmlformats.org/officeDocument/2006/relationships/hyperlink" Target="https://www.iso.org/committee/6131376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www.nhsstaffsurveys.com/Page/1021/Past-Results/Historical-Staff-Survey-Result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1282663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pubmed.gov/276993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9447-CA0D-4883-891D-846174DD2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QI to help our patients </a:t>
            </a:r>
            <a:r>
              <a:rPr lang="en-US" i="1" dirty="0"/>
              <a:t>and</a:t>
            </a:r>
            <a:r>
              <a:rPr lang="en-US" dirty="0"/>
              <a:t> ourselves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3D5AA-647E-46EC-A4A6-ACD2AA303C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11/06/2019</a:t>
            </a:r>
          </a:p>
          <a:p>
            <a:r>
              <a:rPr lang="en-US" dirty="0"/>
              <a:t>Bob Badgett, MD</a:t>
            </a:r>
          </a:p>
          <a:p>
            <a:r>
              <a:rPr lang="en-US" dirty="0"/>
              <a:t>Dept Internal Medicine</a:t>
            </a:r>
          </a:p>
          <a:p>
            <a:r>
              <a:rPr lang="en-US" dirty="0"/>
              <a:t>Dept Population Health</a:t>
            </a:r>
          </a:p>
          <a:p>
            <a:r>
              <a:rPr lang="en-US" dirty="0">
                <a:hlinkClick r:id="rId2"/>
              </a:rPr>
              <a:t>http://badgettrg.github.io/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https://osf.io/gq9nt/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59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we feel miserable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365089-C739-4424-AF54-E63F7988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…and 50% of us are burned out (PMID 26653297)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E8FCB-D414-40B2-91ED-B19A1CD46D10}"/>
              </a:ext>
            </a:extLst>
          </p:cNvPr>
          <p:cNvSpPr txBox="1"/>
          <p:nvPr/>
        </p:nvSpPr>
        <p:spPr>
          <a:xfrm>
            <a:off x="5069840" y="4419600"/>
            <a:ext cx="5369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So…3 of 4 aims are lacking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Quality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Workforce wellbeing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60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1F4D-C396-184E-AE61-D3E1D9F9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153E-EB22-6D4B-9677-EB2B742E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47% and 11% of the variation in physician satisfaction and burnout, respectively, at an HCDO could be explained by the leadership score of their immediate supervisor  (</a:t>
            </a:r>
            <a:r>
              <a:rPr lang="en-US" sz="3200" dirty="0" err="1"/>
              <a:t>Shanafelt</a:t>
            </a:r>
            <a:r>
              <a:rPr lang="en-US" sz="3200" dirty="0"/>
              <a:t> et al., 2015)</a:t>
            </a:r>
          </a:p>
          <a:p>
            <a:r>
              <a:rPr lang="en-US" sz="3200" dirty="0"/>
              <a:t>70% of the variance in employee engagement is explained by the actions and behaviors of managers.  Gallup (Beck &amp; Harter, 2015)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350224-BC15-4948-BF1C-E919359331E0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EBMa</a:t>
            </a:r>
            <a:r>
              <a:rPr lang="en-US" dirty="0"/>
              <a:t>: Evidence-based management</a:t>
            </a:r>
          </a:p>
        </p:txBody>
      </p:sp>
    </p:spTree>
    <p:extLst>
      <p:ext uri="{BB962C8B-B14F-4D97-AF65-F5344CB8AC3E}">
        <p14:creationId xmlns:p14="http://schemas.microsoft.com/office/powerpoint/2010/main" val="324361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1F4D-C396-184E-AE61-D3E1D9F9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EBMa</a:t>
            </a:r>
            <a:r>
              <a:rPr lang="en-US" dirty="0"/>
              <a:t>: Evidence-based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153E-EB22-6D4B-9677-EB2B742ED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5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Books about the evidence-practice gap by business scholars:</a:t>
            </a:r>
          </a:p>
          <a:p>
            <a:r>
              <a:rPr lang="en-US" dirty="0"/>
              <a:t>Shut Down the Business School. Parker 2018 </a:t>
            </a:r>
          </a:p>
          <a:p>
            <a:r>
              <a:rPr lang="en-US" dirty="0"/>
              <a:t>Leadership BS. Pfeffer 2016</a:t>
            </a:r>
          </a:p>
          <a:p>
            <a:r>
              <a:rPr lang="en-US" dirty="0"/>
              <a:t>Managers Not MBAs. Mintzberg 2004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3D29B7-CDE7-4261-B51E-ED1775B1C17A}"/>
              </a:ext>
            </a:extLst>
          </p:cNvPr>
          <p:cNvSpPr/>
          <p:nvPr/>
        </p:nvSpPr>
        <p:spPr>
          <a:xfrm>
            <a:off x="838200" y="4288134"/>
            <a:ext cx="9423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2"/>
              </a:rPr>
              <a:t>https://www.cebma.org/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52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C856-6004-6647-8831-E13E8FAF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going yet worse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091C1-C41B-4A43-8943-B7770693F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 more physicians become employees</a:t>
            </a:r>
          </a:p>
          <a:p>
            <a:pPr lvl="1"/>
            <a:r>
              <a:rPr lang="en-US" sz="3200" dirty="0"/>
              <a:t>HMOs higher burnout. Linzer 2000 PMID 10940129</a:t>
            </a:r>
          </a:p>
          <a:p>
            <a:pPr lvl="1"/>
            <a:r>
              <a:rPr lang="en-US" sz="3200" dirty="0"/>
              <a:t>FQHCs increasing burnout. Freiberg 2017 PMID 28784740</a:t>
            </a:r>
          </a:p>
          <a:p>
            <a:pPr lvl="1"/>
            <a:endParaRPr lang="en-US" sz="3200" dirty="0"/>
          </a:p>
          <a:p>
            <a:r>
              <a:rPr lang="en-US" sz="3600" dirty="0"/>
              <a:t>As more hospitals shift to for-profit</a:t>
            </a:r>
          </a:p>
        </p:txBody>
      </p:sp>
    </p:spTree>
    <p:extLst>
      <p:ext uri="{BB962C8B-B14F-4D97-AF65-F5344CB8AC3E}">
        <p14:creationId xmlns:p14="http://schemas.microsoft.com/office/powerpoint/2010/main" val="169375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2383-A634-0F41-8147-536D2D16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48DF9-21F4-A644-AA1E-BAF84658E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problems are connected.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EBD27-9E86-4DC4-9EA3-2AB2E2C6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509" y="1385602"/>
            <a:ext cx="535379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6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B2947-2864-423C-A182-44240763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relationship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FFB526-55FE-42B5-9D44-3E1D536BDD9D}"/>
              </a:ext>
            </a:extLst>
          </p:cNvPr>
          <p:cNvSpPr/>
          <p:nvPr/>
        </p:nvSpPr>
        <p:spPr>
          <a:xfrm>
            <a:off x="4756484" y="1738012"/>
            <a:ext cx="2454442" cy="2045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Quality of care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76C9DA-C164-409C-9057-91616ACCDE64}"/>
              </a:ext>
            </a:extLst>
          </p:cNvPr>
          <p:cNvSpPr/>
          <p:nvPr/>
        </p:nvSpPr>
        <p:spPr>
          <a:xfrm>
            <a:off x="2302042" y="4200626"/>
            <a:ext cx="2454442" cy="2045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Burnout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2DD5AF-17C1-44D9-9BDF-0241307856A7}"/>
              </a:ext>
            </a:extLst>
          </p:cNvPr>
          <p:cNvSpPr/>
          <p:nvPr/>
        </p:nvSpPr>
        <p:spPr>
          <a:xfrm>
            <a:off x="7636844" y="4200625"/>
            <a:ext cx="2454442" cy="2045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Engage-</a:t>
            </a:r>
            <a:r>
              <a:rPr lang="en-US" sz="3200" dirty="0" err="1"/>
              <a:t>ment</a:t>
            </a:r>
            <a:endParaRPr lang="en-US" sz="3200" dirty="0"/>
          </a:p>
          <a:p>
            <a:pPr algn="ctr"/>
            <a:r>
              <a:rPr lang="en-US" sz="3200" dirty="0"/>
              <a:t>&amp; thriving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80879A-87AA-413F-AEB7-9144A1609A31}"/>
              </a:ext>
            </a:extLst>
          </p:cNvPr>
          <p:cNvCxnSpPr>
            <a:stCxn id="6" idx="7"/>
            <a:endCxn id="5" idx="3"/>
          </p:cNvCxnSpPr>
          <p:nvPr/>
        </p:nvCxnSpPr>
        <p:spPr>
          <a:xfrm flipV="1">
            <a:off x="4397039" y="3483844"/>
            <a:ext cx="718890" cy="1016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2F433B-332E-49E1-BBAC-62477C4DECD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920564" y="3456999"/>
            <a:ext cx="1075725" cy="10431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380E3F-F3D8-4BB9-95B8-36862AFD2153}"/>
              </a:ext>
            </a:extLst>
          </p:cNvPr>
          <p:cNvSpPr txBox="1"/>
          <p:nvPr/>
        </p:nvSpPr>
        <p:spPr>
          <a:xfrm>
            <a:off x="7500485" y="3277295"/>
            <a:ext cx="1212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1EBAE-6550-4574-A49F-1467B588EC84}"/>
              </a:ext>
            </a:extLst>
          </p:cNvPr>
          <p:cNvSpPr txBox="1"/>
          <p:nvPr/>
        </p:nvSpPr>
        <p:spPr>
          <a:xfrm>
            <a:off x="5803582" y="5223309"/>
            <a:ext cx="1212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8DACE0-EDB3-4B8D-ABAC-D252CEEC923C}"/>
              </a:ext>
            </a:extLst>
          </p:cNvPr>
          <p:cNvSpPr txBox="1"/>
          <p:nvPr/>
        </p:nvSpPr>
        <p:spPr>
          <a:xfrm>
            <a:off x="4005663" y="3277295"/>
            <a:ext cx="1212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-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BFFFC5-09F3-4B4F-ABB2-2A35BCD38A3F}"/>
              </a:ext>
            </a:extLst>
          </p:cNvPr>
          <p:cNvCxnSpPr>
            <a:stCxn id="6" idx="6"/>
            <a:endCxn id="7" idx="2"/>
          </p:cNvCxnSpPr>
          <p:nvPr/>
        </p:nvCxnSpPr>
        <p:spPr>
          <a:xfrm flipV="1">
            <a:off x="4756484" y="5223310"/>
            <a:ext cx="2880360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7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E990-0838-104F-9911-26047F63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review: </a:t>
            </a:r>
            <a:br>
              <a:rPr lang="en-US" dirty="0"/>
            </a:br>
            <a:r>
              <a:rPr lang="en-US" dirty="0"/>
              <a:t>Burnout and clinical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EC19-C2DC-2C4D-941F-7B839379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97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Of 114 comparisons</a:t>
            </a:r>
          </a:p>
          <a:p>
            <a:r>
              <a:rPr lang="en-US" dirty="0"/>
              <a:t>58 indicated burnout related to poor-quality care</a:t>
            </a:r>
          </a:p>
          <a:p>
            <a:r>
              <a:rPr lang="en-US" dirty="0"/>
              <a:t>50 showed no significant effect</a:t>
            </a:r>
          </a:p>
          <a:p>
            <a:r>
              <a:rPr lang="en-US" dirty="0"/>
              <a:t>  6 indicated burnout related to high-quality care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err="1"/>
              <a:t>Tawlik</a:t>
            </a:r>
            <a:r>
              <a:rPr lang="en-US" dirty="0"/>
              <a:t>. Ann Intern Med 2019 PMID 31590181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B07AB2-6504-4CCB-B7AC-D9F3B1B53730}"/>
              </a:ext>
            </a:extLst>
          </p:cNvPr>
          <p:cNvCxnSpPr/>
          <p:nvPr/>
        </p:nvCxnSpPr>
        <p:spPr>
          <a:xfrm>
            <a:off x="982531" y="4384543"/>
            <a:ext cx="70561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8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FFD6-3F34-4D2E-810D-EFCD2FFD1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NHS Acute Trusts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0DE14-86AE-4F70-BE53-C1B3E7DE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Measuring the relationship between hospital staff engagement and mortality: a panel study </a:t>
            </a:r>
          </a:p>
          <a:p>
            <a:r>
              <a:rPr lang="en-US" dirty="0"/>
              <a:t>Badgett RG, KUSM-W</a:t>
            </a:r>
          </a:p>
          <a:p>
            <a:r>
              <a:rPr lang="en-US" dirty="0"/>
              <a:t>Jonker L. North Cumbria Trust, Carlisle, UK</a:t>
            </a:r>
          </a:p>
          <a:p>
            <a:r>
              <a:rPr lang="en-US" dirty="0" err="1"/>
              <a:t>Xirasagar</a:t>
            </a:r>
            <a:r>
              <a:rPr lang="en-US" dirty="0"/>
              <a:t> S. University of South Carolina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http://doi.org/10.17605/OSF.IO/QX5C2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Panel study with lagged 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3626991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050A-D229-4ED0-8109-7A601FF9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21FF44-92D8-45EA-978F-5A83042F9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14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Database #1: Survey of 141 acute hospitals over 6 years: UWES-9</a:t>
            </a:r>
          </a:p>
          <a:p>
            <a:pPr marL="285750" indent="-285750"/>
            <a:r>
              <a:rPr lang="en-US" dirty="0"/>
              <a:t>“How often do you feel burned out from your work?”</a:t>
            </a:r>
          </a:p>
          <a:p>
            <a:endParaRPr lang="en-US" dirty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07E08951-5421-420F-980B-CACA22BACBFE}"/>
              </a:ext>
            </a:extLst>
          </p:cNvPr>
          <p:cNvSpPr txBox="1">
            <a:spLocks/>
          </p:cNvSpPr>
          <p:nvPr/>
        </p:nvSpPr>
        <p:spPr>
          <a:xfrm>
            <a:off x="838200" y="2518263"/>
            <a:ext cx="10515600" cy="257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“I am enthusiastic about my job”</a:t>
            </a:r>
          </a:p>
          <a:p>
            <a:pPr marL="285750" indent="-285750"/>
            <a:r>
              <a:rPr lang="en-US" dirty="0"/>
              <a:t>“Time passes quickly when I am working”</a:t>
            </a:r>
          </a:p>
          <a:p>
            <a:pPr marL="285750" indent="-285750"/>
            <a:r>
              <a:rPr lang="en-US" dirty="0"/>
              <a:t>“I look forward to going to work”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(still not asking about thriving – learning/improving)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9E201957-9CA3-46B7-B6AE-494AC5A0C0E5}"/>
              </a:ext>
            </a:extLst>
          </p:cNvPr>
          <p:cNvSpPr txBox="1">
            <a:spLocks/>
          </p:cNvSpPr>
          <p:nvPr/>
        </p:nvSpPr>
        <p:spPr>
          <a:xfrm>
            <a:off x="838200" y="5511137"/>
            <a:ext cx="10515600" cy="60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Database #2: Adjusted mortality in the NHS over same time period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4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050A-D229-4ED0-8109-7A601FF9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engagement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1DC6C6-FD14-421F-817F-D8F5E674A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450231"/>
              </p:ext>
            </p:extLst>
          </p:nvPr>
        </p:nvGraphicFramePr>
        <p:xfrm>
          <a:off x="660400" y="1690688"/>
          <a:ext cx="10274300" cy="37995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2631">
                  <a:extLst>
                    <a:ext uri="{9D8B030D-6E8A-4147-A177-3AD203B41FA5}">
                      <a16:colId xmlns:a16="http://schemas.microsoft.com/office/drawing/2014/main" val="2609446594"/>
                    </a:ext>
                  </a:extLst>
                </a:gridCol>
                <a:gridCol w="5451669">
                  <a:extLst>
                    <a:ext uri="{9D8B030D-6E8A-4147-A177-3AD203B41FA5}">
                      <a16:colId xmlns:a16="http://schemas.microsoft.com/office/drawing/2014/main" val="773419244"/>
                    </a:ext>
                  </a:extLst>
                </a:gridCol>
              </a:tblGrid>
              <a:tr h="318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Predicting current engagement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Predicting current SHMI</a:t>
                      </a:r>
                      <a:endParaRPr lang="en-US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24444"/>
                  </a:ext>
                </a:extLst>
              </a:tr>
              <a:tr h="6622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SHMI, current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(Covariate previous engagement)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Engagement, current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(Covariate previous SHMI)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57742"/>
                  </a:ext>
                </a:extLst>
              </a:tr>
              <a:tr h="9996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-0.07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P = 0.001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R</a:t>
                      </a:r>
                      <a:r>
                        <a:rPr lang="en-US" sz="2800" b="0" baseline="3000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 = 0.5194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-0.04</a:t>
                      </a:r>
                      <a:b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</a:b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p = 0.040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R</a:t>
                      </a:r>
                      <a:r>
                        <a:rPr lang="en-US" sz="2800" b="0" baseline="3000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 = 0.7904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047957"/>
                  </a:ext>
                </a:extLst>
              </a:tr>
              <a:tr h="318623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002060"/>
                          </a:solidFill>
                          <a:effectLst/>
                        </a:rPr>
                        <a:t>* SHMI. Summary Hospital-level Mortality Indicator.</a:t>
                      </a:r>
                      <a:endParaRPr lang="en-US" sz="2800" b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4842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2FD92C-5FE9-4962-96D2-AE86C387991A}"/>
              </a:ext>
            </a:extLst>
          </p:cNvPr>
          <p:cNvSpPr txBox="1"/>
          <p:nvPr/>
        </p:nvSpPr>
        <p:spPr>
          <a:xfrm>
            <a:off x="333375" y="5861732"/>
            <a:ext cx="11525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to every one who has will more be given, and he will have abundance…</a:t>
            </a:r>
          </a:p>
          <a:p>
            <a:pPr algn="r"/>
            <a:r>
              <a:rPr lang="en-US" sz="2800" dirty="0"/>
              <a:t>Matthew 25:29; Mark 4:25; Luke 19:26 </a:t>
            </a:r>
          </a:p>
        </p:txBody>
      </p:sp>
    </p:spTree>
    <p:extLst>
      <p:ext uri="{BB962C8B-B14F-4D97-AF65-F5344CB8AC3E}">
        <p14:creationId xmlns:p14="http://schemas.microsoft.com/office/powerpoint/2010/main" val="154043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53B6-170D-418D-8A89-B6331597AEB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139700">
              <a:schemeClr val="bg1">
                <a:lumMod val="75000"/>
                <a:alpha val="86000"/>
              </a:schemeClr>
            </a:glow>
            <a:outerShdw blurRad="266700" dist="165100" dir="5400000" algn="ctr" rotWithShape="0">
              <a:srgbClr val="000000">
                <a:alpha val="43137"/>
              </a:srgbClr>
            </a:outerShdw>
            <a:reflection blurRad="114300" stA="45000" endPos="11000" dist="165100" dir="5400000" sy="-100000" algn="bl" rotWithShape="0"/>
            <a:softEdge rad="114300"/>
          </a:effectLst>
        </p:spPr>
        <p:txBody>
          <a:bodyPr/>
          <a:lstStyle/>
          <a:p>
            <a:r>
              <a:rPr lang="en-US" dirty="0"/>
              <a:t>Two items we are not focusing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BF60-B088-4A2F-9E14-40612B08A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2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596B-5A42-4B1D-ACDE-400737FA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Heterogeneity in engagement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70006-395A-4281-B70D-83BADF7A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9" y="0"/>
            <a:ext cx="244875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1D82E-0F74-46A7-AC28-37DA2DD77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362" y="1347317"/>
            <a:ext cx="9387088" cy="5208747"/>
          </a:xfrm>
          <a:prstGeom prst="rect">
            <a:avLst/>
          </a:prstGeom>
          <a:ln w="38100">
            <a:solidFill>
              <a:schemeClr val="tx2"/>
            </a:solidFill>
          </a:ln>
          <a:effectLst>
            <a:outerShdw blurRad="50800" dist="228600" dir="29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73F62D-C145-47D3-802C-162A04938AA3}"/>
              </a:ext>
            </a:extLst>
          </p:cNvPr>
          <p:cNvSpPr/>
          <p:nvPr/>
        </p:nvSpPr>
        <p:spPr>
          <a:xfrm>
            <a:off x="4429125" y="5972175"/>
            <a:ext cx="714375" cy="357188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6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1F4D-C396-184E-AE61-D3E1D9F9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EBM: Evidence-based management </a:t>
            </a:r>
            <a:r>
              <a:rPr lang="en-US" b="1" dirty="0">
                <a:solidFill>
                  <a:srgbClr val="FF0000"/>
                </a:solidFill>
              </a:rPr>
              <a:t>(rewind)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153E-EB22-6D4B-9677-EB2B742E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Books about the evidence-practice gap by business scholars:</a:t>
            </a:r>
          </a:p>
          <a:p>
            <a:r>
              <a:rPr lang="en-US" dirty="0"/>
              <a:t>Shut Down the Business School. Parker 2018 </a:t>
            </a:r>
          </a:p>
          <a:p>
            <a:r>
              <a:rPr lang="en-US" dirty="0"/>
              <a:t>Leadership BS. Pfeffer 2016</a:t>
            </a:r>
          </a:p>
          <a:p>
            <a:r>
              <a:rPr lang="en-US" dirty="0"/>
              <a:t>Managers Not MBAs. Mintzberg 2004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https://www.cebma.org/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9020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E2A5-DE17-454D-BAFE-02642C9D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Big picture: Organized reporting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A69D6-4770-472D-9A3F-40ECEF4CD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Across institutions</a:t>
            </a:r>
          </a:p>
          <a:p>
            <a:r>
              <a:rPr lang="en-US" dirty="0"/>
              <a:t>Within institutions (not covered today)</a:t>
            </a:r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2D613-70D3-476C-85E4-39EE9606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026" y="0"/>
            <a:ext cx="3896973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22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79F1-1219-466C-A1C0-D1ED07591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Reporting across institutions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32F3B-2966-42FA-B9C9-835088C3E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Minnesota Hospital Association (data not public)</a:t>
            </a:r>
          </a:p>
          <a:p>
            <a:r>
              <a:rPr lang="en-US" dirty="0"/>
              <a:t>NHS</a:t>
            </a:r>
          </a:p>
        </p:txBody>
      </p:sp>
    </p:spTree>
    <p:extLst>
      <p:ext uri="{BB962C8B-B14F-4D97-AF65-F5344CB8AC3E}">
        <p14:creationId xmlns:p14="http://schemas.microsoft.com/office/powerpoint/2010/main" val="1792151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C3480E-4B74-4CB1-BFA8-D78AD0A3B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236" y="0"/>
            <a:ext cx="7920136" cy="6120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305109-A4F9-4923-845A-3179D04C81A8}"/>
              </a:ext>
            </a:extLst>
          </p:cNvPr>
          <p:cNvSpPr txBox="1"/>
          <p:nvPr/>
        </p:nvSpPr>
        <p:spPr>
          <a:xfrm>
            <a:off x="2106790" y="6322404"/>
            <a:ext cx="780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http://www.nhsstaffsurveyresults.com/national-trend-questions/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DE1B24-3AA5-4955-A0B4-44940EA6462C}"/>
              </a:ext>
            </a:extLst>
          </p:cNvPr>
          <p:cNvSpPr/>
          <p:nvPr/>
        </p:nvSpPr>
        <p:spPr>
          <a:xfrm>
            <a:off x="3387319" y="0"/>
            <a:ext cx="2185639" cy="44604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99623A-53AC-4F05-84DD-863BE26745F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Reporting </a:t>
            </a:r>
            <a:br>
              <a:rPr lang="en-US" dirty="0"/>
            </a:br>
            <a:r>
              <a:rPr lang="en-US" dirty="0"/>
              <a:t>enables: </a:t>
            </a:r>
            <a:br>
              <a:rPr lang="en-US" dirty="0"/>
            </a:br>
            <a:r>
              <a:rPr lang="en-US" dirty="0"/>
              <a:t>job choice</a:t>
            </a:r>
          </a:p>
        </p:txBody>
      </p:sp>
    </p:spTree>
    <p:extLst>
      <p:ext uri="{BB962C8B-B14F-4D97-AF65-F5344CB8AC3E}">
        <p14:creationId xmlns:p14="http://schemas.microsoft.com/office/powerpoint/2010/main" val="30732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D756-69C2-8043-983E-2B29FBF1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Reporting enables: </a:t>
            </a:r>
            <a:br>
              <a:rPr lang="en-US" dirty="0"/>
            </a:br>
            <a:r>
              <a:rPr lang="en-US" dirty="0"/>
              <a:t>positive deviance intervention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8B68E4-FE4E-41D4-A37A-0ADB8B47D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2" y="1578109"/>
            <a:ext cx="8551127" cy="527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4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981C-95DD-49FE-946B-1C7F806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Burnout is not only a healthcare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56BC-FAA0-4488-A975-51E469F5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Environmental, social and governance (ESG) investing</a:t>
            </a:r>
          </a:p>
          <a:p>
            <a:pPr lvl="1"/>
            <a:r>
              <a:rPr lang="en-US" dirty="0"/>
              <a:t>“S” includes employee well-being</a:t>
            </a:r>
          </a:p>
          <a:p>
            <a:pPr lvl="1"/>
            <a:r>
              <a:rPr lang="en-US" dirty="0">
                <a:hlinkClick r:id="rId2"/>
              </a:rPr>
              <a:t>https://hbswk.hbs.edu/item/should-a-pension-fund-try-to-change-the-world</a:t>
            </a:r>
            <a:endParaRPr lang="en-US" dirty="0"/>
          </a:p>
          <a:p>
            <a:r>
              <a:rPr lang="en-US" dirty="0"/>
              <a:t>International Integrated Reporting Council (IIRC)</a:t>
            </a:r>
          </a:p>
          <a:p>
            <a:pPr lvl="1"/>
            <a:r>
              <a:rPr lang="en-US" dirty="0">
                <a:hlinkClick r:id="rId3"/>
              </a:rPr>
              <a:t>https://integratedreporting.org</a:t>
            </a:r>
            <a:r>
              <a:rPr lang="en-US" dirty="0"/>
              <a:t> </a:t>
            </a:r>
          </a:p>
          <a:p>
            <a:r>
              <a:rPr lang="en-US" dirty="0"/>
              <a:t>International Standards Organization</a:t>
            </a:r>
          </a:p>
          <a:p>
            <a:pPr lvl="1"/>
            <a:r>
              <a:rPr lang="en-US" dirty="0">
                <a:hlinkClick r:id="rId4"/>
              </a:rPr>
              <a:t>https://www.iso.org/committee/6131376.html</a:t>
            </a:r>
            <a:r>
              <a:rPr lang="en-US" dirty="0"/>
              <a:t> </a:t>
            </a:r>
          </a:p>
          <a:p>
            <a:r>
              <a:rPr lang="en-US" dirty="0"/>
              <a:t>(Business Roundtable?)</a:t>
            </a:r>
          </a:p>
          <a:p>
            <a:pPr lvl="1"/>
            <a:r>
              <a:rPr lang="en-US" dirty="0">
                <a:hlinkClick r:id="rId5"/>
              </a:rPr>
              <a:t>http://hbswk.hbs.edu/item/has-the-corporate-mission-just-been-disrupted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926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E2A5-DE17-454D-BAFE-02642C9D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the two problems are linked, lets do more QI?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A69D6-4770-472D-9A3F-40ECEF4CD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What can we do now???</a:t>
            </a:r>
          </a:p>
        </p:txBody>
      </p:sp>
    </p:spTree>
    <p:extLst>
      <p:ext uri="{BB962C8B-B14F-4D97-AF65-F5344CB8AC3E}">
        <p14:creationId xmlns:p14="http://schemas.microsoft.com/office/powerpoint/2010/main" val="1992802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0A55-60CB-45EA-ACE7-AE758702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74638"/>
            <a:ext cx="8763000" cy="1143000"/>
          </a:xfrm>
        </p:spPr>
        <p:txBody>
          <a:bodyPr>
            <a:normAutofit/>
          </a:bodyPr>
          <a:lstStyle/>
          <a:p>
            <a:r>
              <a:rPr lang="en-US" dirty="0"/>
              <a:t>What do physicians think of QI…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C7463-3492-4DB2-9AC9-5FAB3E5F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“the E.M.R. has become the convenient vehicle to channel every quandary in health care. New state regulation? Add a required field in the E.M.R. New insurance requirement? Add two fields. </a:t>
            </a:r>
            <a:r>
              <a:rPr lang="en-US" b="1" i="1" dirty="0"/>
              <a:t>New quality-control initiative? Add six</a:t>
            </a:r>
            <a:r>
              <a:rPr lang="en-US" i="1" dirty="0"/>
              <a:t>.</a:t>
            </a:r>
            <a:r>
              <a:rPr lang="en-US" dirty="0"/>
              <a:t>”</a:t>
            </a:r>
          </a:p>
          <a:p>
            <a:pPr lvl="1" fontAlgn="base"/>
            <a:r>
              <a:rPr lang="en-US" dirty="0" err="1"/>
              <a:t>Ofri</a:t>
            </a:r>
            <a:r>
              <a:rPr lang="en-US" dirty="0"/>
              <a:t>, D. NY Times. Nov 14, 2017</a:t>
            </a:r>
          </a:p>
          <a:p>
            <a:r>
              <a:rPr lang="en-US" dirty="0"/>
              <a:t>“</a:t>
            </a:r>
            <a:r>
              <a:rPr lang="en-US" b="1" i="1" dirty="0"/>
              <a:t>Quality indices, which are supposed to improve care, ‘are the bane of my existence</a:t>
            </a:r>
            <a:r>
              <a:rPr lang="en-US" dirty="0"/>
              <a:t>,’ she says. ‘Many times those numbers reflect not what my patients or I perceive as quality of care, but simply what managers are able to extract from the health record system.’ “</a:t>
            </a:r>
          </a:p>
          <a:p>
            <a:pPr lvl="1" fontAlgn="base"/>
            <a:r>
              <a:rPr lang="en-US" dirty="0" err="1"/>
              <a:t>Gunderman</a:t>
            </a:r>
            <a:r>
              <a:rPr lang="en-US" dirty="0"/>
              <a:t> R. NEJM Catalyst. Jan 10, 2107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C3DC-A001-4698-ADDB-65F3CD91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QI that give control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9482E-F4A1-4160-9971-F31638BEC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Enabling / empowering</a:t>
            </a:r>
          </a:p>
          <a:p>
            <a:r>
              <a:rPr lang="en-US" dirty="0"/>
              <a:t>Positive deviance</a:t>
            </a:r>
          </a:p>
        </p:txBody>
      </p:sp>
    </p:spTree>
    <p:extLst>
      <p:ext uri="{BB962C8B-B14F-4D97-AF65-F5344CB8AC3E}">
        <p14:creationId xmlns:p14="http://schemas.microsoft.com/office/powerpoint/2010/main" val="324149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DD26-026B-6049-91A7-F231EEF6D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474" y="640081"/>
            <a:ext cx="3693445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Resilience is fine…but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A0497-BAE2-4882-B0AE-409EBEAFB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8473" y="4571999"/>
            <a:ext cx="3693446" cy="164592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word about yoga later…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group of people standing in front of a sunset&#10;&#10;Description generated with very high confidence">
            <a:extLst>
              <a:ext uri="{FF2B5EF4-FFF2-40B4-BE49-F238E27FC236}">
                <a16:creationId xmlns:a16="http://schemas.microsoft.com/office/drawing/2014/main" id="{F01B96DA-E060-41C1-881A-AE78B84C4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3" r="11666" b="-1"/>
          <a:stretch/>
        </p:blipFill>
        <p:spPr>
          <a:xfrm>
            <a:off x="815807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63764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85F8D0-C55F-468E-AA3B-12AA812A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86" y="562004"/>
            <a:ext cx="9933773" cy="692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B8DAA-2173-422E-98C4-1421F981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520" y="381000"/>
            <a:ext cx="82296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1. Enabling QI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A59CAC-62A5-4B9C-825E-35C5F26637AC}"/>
              </a:ext>
            </a:extLst>
          </p:cNvPr>
          <p:cNvGrpSpPr/>
          <p:nvPr/>
        </p:nvGrpSpPr>
        <p:grpSpPr>
          <a:xfrm>
            <a:off x="770086" y="2407023"/>
            <a:ext cx="6303066" cy="2654940"/>
            <a:chOff x="1793698" y="1976718"/>
            <a:chExt cx="5279455" cy="26549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FEF0E0D-2590-4C10-96FB-4A6119FB4030}"/>
                </a:ext>
              </a:extLst>
            </p:cNvPr>
            <p:cNvSpPr/>
            <p:nvPr/>
          </p:nvSpPr>
          <p:spPr>
            <a:xfrm>
              <a:off x="1833814" y="1976718"/>
              <a:ext cx="5239339" cy="228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AE7513-274A-404C-89FC-1908D2562154}"/>
                </a:ext>
              </a:extLst>
            </p:cNvPr>
            <p:cNvSpPr/>
            <p:nvPr/>
          </p:nvSpPr>
          <p:spPr>
            <a:xfrm>
              <a:off x="1793698" y="4403058"/>
              <a:ext cx="5024187" cy="228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784914-9A22-4902-AE60-A5C8B8AF8D34}"/>
              </a:ext>
            </a:extLst>
          </p:cNvPr>
          <p:cNvSpPr/>
          <p:nvPr/>
        </p:nvSpPr>
        <p:spPr>
          <a:xfrm>
            <a:off x="757777" y="5916711"/>
            <a:ext cx="3210244" cy="228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92A2EB-BBA2-43DF-A71D-08AA964F8B16}"/>
              </a:ext>
            </a:extLst>
          </p:cNvPr>
          <p:cNvSpPr/>
          <p:nvPr/>
        </p:nvSpPr>
        <p:spPr>
          <a:xfrm>
            <a:off x="3348318" y="381000"/>
            <a:ext cx="8631068" cy="4154984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Using empowering leadership to create a climate of employee involvement. Defined as having employees who "mutually understand that they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possess the power to make decisions and act on them,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may access and share the informational resources needed to undertake those actions effectively,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have opportunities to update their knowledge in order to continually develop their effectiveness, and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are rewarded for improving the effectiveness of their work unit and organization“</a:t>
            </a:r>
          </a:p>
          <a:p>
            <a:pPr algn="r"/>
            <a:r>
              <a:rPr lang="en-US" sz="2400" dirty="0"/>
              <a:t>Wallace. J Management. 2016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423447-308C-4450-9256-2514DF230E70}"/>
              </a:ext>
            </a:extLst>
          </p:cNvPr>
          <p:cNvSpPr/>
          <p:nvPr/>
        </p:nvSpPr>
        <p:spPr>
          <a:xfrm>
            <a:off x="770086" y="6326315"/>
            <a:ext cx="3210244" cy="228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9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7181-6032-B745-AC5D-0459A705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Positive deviance QI: </a:t>
            </a:r>
            <a:br>
              <a:rPr lang="en-US" dirty="0"/>
            </a:br>
            <a:r>
              <a:rPr lang="en-US" dirty="0"/>
              <a:t>build community and mastery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38813-3D81-4B21-9749-2EBA8943F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1123"/>
            <a:ext cx="8222693" cy="268247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27DD9-F4D9-486C-9A3A-D813DE260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78311"/>
            <a:ext cx="10515600" cy="498652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Ann </a:t>
            </a:r>
            <a:r>
              <a:rPr lang="en-US" dirty="0" err="1"/>
              <a:t>Thorac</a:t>
            </a:r>
            <a:r>
              <a:rPr lang="en-US" dirty="0"/>
              <a:t> Surg. 2015 PMID 26188970</a:t>
            </a:r>
          </a:p>
        </p:txBody>
      </p:sp>
    </p:spTree>
    <p:extLst>
      <p:ext uri="{BB962C8B-B14F-4D97-AF65-F5344CB8AC3E}">
        <p14:creationId xmlns:p14="http://schemas.microsoft.com/office/powerpoint/2010/main" val="841302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E2FB-C55C-4C13-9A08-C02EF960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…rather than silos without shared learning…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D94D-F964-47A1-B748-87C88F881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482" y="4986612"/>
            <a:ext cx="10515600" cy="18713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Audiotaped, in-depth interviews with physicians in which each physician discussed a previous mistake and its impact on his or her life.</a:t>
            </a:r>
          </a:p>
          <a:p>
            <a:pPr marL="0" indent="0">
              <a:buNone/>
            </a:pPr>
            <a:endParaRPr lang="sv-SE" dirty="0"/>
          </a:p>
          <a:p>
            <a:pPr marL="0" indent="0" algn="r">
              <a:buNone/>
            </a:pPr>
            <a:r>
              <a:rPr lang="sv-SE" dirty="0"/>
              <a:t>J Gen Intern Med. 1992 PMID 1506949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0D29B-DFF8-4118-AD66-4004E2E7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20" y="1690688"/>
            <a:ext cx="9491321" cy="31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00A8-57C9-7147-B467-F28E0A4A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I do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14A2F-9D17-1244-8DBA-56F608D52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cannot create</a:t>
            </a:r>
          </a:p>
          <a:p>
            <a:r>
              <a:rPr lang="en-US" dirty="0"/>
              <a:t>enabling QI or positive deviance QI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CCA24-DC43-4414-84A7-6DE872ED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-27520"/>
            <a:ext cx="5200650" cy="3686256"/>
          </a:xfrm>
          <a:prstGeom prst="rect">
            <a:avLst/>
          </a:prstGeom>
        </p:spPr>
      </p:pic>
      <p:pic>
        <p:nvPicPr>
          <p:cNvPr id="6" name="Picture 5" descr="A close up of a grassy hill&#10;&#10;Description automatically generated">
            <a:extLst>
              <a:ext uri="{FF2B5EF4-FFF2-40B4-BE49-F238E27FC236}">
                <a16:creationId xmlns:a16="http://schemas.microsoft.com/office/drawing/2014/main" id="{567146F4-6D79-477D-9792-1DC6374E5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0" y="0"/>
            <a:ext cx="5657850" cy="3746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BAF97-4817-4D16-BFE4-FBAD427610EF}"/>
              </a:ext>
            </a:extLst>
          </p:cNvPr>
          <p:cNvSpPr txBox="1"/>
          <p:nvPr/>
        </p:nvSpPr>
        <p:spPr>
          <a:xfrm>
            <a:off x="9591675" y="3866458"/>
            <a:ext cx="253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Konza</a:t>
            </a:r>
            <a:r>
              <a:rPr lang="en-US" sz="2000" dirty="0"/>
              <a:t> Prairie Preserve</a:t>
            </a:r>
          </a:p>
        </p:txBody>
      </p:sp>
    </p:spTree>
    <p:extLst>
      <p:ext uri="{BB962C8B-B14F-4D97-AF65-F5344CB8AC3E}">
        <p14:creationId xmlns:p14="http://schemas.microsoft.com/office/powerpoint/2010/main" val="298062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8499-52AC-FB40-93AF-A633A879A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maybe you cannot affect how QI is done locally,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FBFA6-3F49-4B4C-AA87-BD8587837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dirty="0"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training for leadership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a change agent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selective where you work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 a positive voice</a:t>
            </a:r>
            <a:endParaRPr lang="en-US" dirty="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cs typeface="Calibri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cs typeface="Calibri"/>
              </a:rPr>
              <a:t>Be an enabler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08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AFB8-4105-9846-97B7-34751DFE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Get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8E73-36BB-304E-AB30-5033AA52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91850" cy="4841875"/>
          </a:xfrm>
        </p:spPr>
        <p:txBody>
          <a:bodyPr>
            <a:normAutofit/>
          </a:bodyPr>
          <a:lstStyle/>
          <a:p>
            <a:r>
              <a:rPr lang="en-US" sz="3200" dirty="0"/>
              <a:t>Basics</a:t>
            </a:r>
          </a:p>
          <a:p>
            <a:pPr lvl="1"/>
            <a:r>
              <a:rPr lang="en-US" sz="2800" dirty="0"/>
              <a:t>Meetings</a:t>
            </a:r>
          </a:p>
          <a:p>
            <a:pPr lvl="1"/>
            <a:r>
              <a:rPr lang="en-US" sz="2800" dirty="0"/>
              <a:t>Email</a:t>
            </a:r>
          </a:p>
          <a:p>
            <a:pPr lvl="1"/>
            <a:r>
              <a:rPr lang="en-US" sz="2800" dirty="0"/>
              <a:t>Spreadsheets and charts</a:t>
            </a:r>
          </a:p>
          <a:p>
            <a:pPr lvl="1"/>
            <a:r>
              <a:rPr lang="en-US" sz="2800" dirty="0"/>
              <a:t>Get comfortable, or at least respectful, of money (PMID 27623461)</a:t>
            </a:r>
          </a:p>
          <a:p>
            <a:r>
              <a:rPr lang="en-US" sz="3200" dirty="0"/>
              <a:t>But also</a:t>
            </a:r>
          </a:p>
          <a:p>
            <a:pPr lvl="1"/>
            <a:r>
              <a:rPr lang="en-US" sz="2800" dirty="0"/>
              <a:t>Creating change</a:t>
            </a:r>
          </a:p>
          <a:p>
            <a:pPr lvl="1"/>
            <a:r>
              <a:rPr lang="en-US" sz="2800" dirty="0"/>
              <a:t>Enabling leadership (from complexity science)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471658-9211-4937-B9D4-129DFFA3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645" y="525589"/>
            <a:ext cx="7825134" cy="605496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9FB8C8-136D-4331-8C48-5AF15B3B4271}"/>
              </a:ext>
            </a:extLst>
          </p:cNvPr>
          <p:cNvSpPr/>
          <p:nvPr/>
        </p:nvSpPr>
        <p:spPr>
          <a:xfrm>
            <a:off x="9201537" y="5694096"/>
            <a:ext cx="2520315" cy="66636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222CF9-943B-46F8-A885-74C54941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Evidence-</a:t>
            </a:r>
            <a:br>
              <a:rPr lang="en-US" dirty="0"/>
            </a:br>
            <a:r>
              <a:rPr lang="en-US" dirty="0"/>
              <a:t>practice gap:</a:t>
            </a:r>
            <a:br>
              <a:rPr lang="en-US" dirty="0"/>
            </a:br>
            <a:r>
              <a:rPr lang="en-US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94865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FFFBB-AE74-2F4E-8F45-3A637178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Get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5C8D-7A3A-5243-9C78-1FBB3EBFF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Programs that focus on complexity science </a:t>
            </a:r>
          </a:p>
          <a:p>
            <a:pPr lvl="1"/>
            <a:r>
              <a:rPr lang="en-US" dirty="0"/>
              <a:t>Creating empowerment, learning, change</a:t>
            </a:r>
          </a:p>
          <a:p>
            <a:r>
              <a:rPr lang="en-US" dirty="0"/>
              <a:t>Self-directed</a:t>
            </a:r>
          </a:p>
          <a:p>
            <a:pPr lvl="1"/>
            <a:r>
              <a:rPr lang="en-US" dirty="0"/>
              <a:t>HBR (subscription after 3 articles/month)</a:t>
            </a:r>
          </a:p>
          <a:p>
            <a:pPr lvl="1"/>
            <a:r>
              <a:rPr lang="en-US" dirty="0"/>
              <a:t>HBS Working Knowledge (free)</a:t>
            </a:r>
          </a:p>
          <a:p>
            <a:pPr lvl="1"/>
            <a:r>
              <a:rPr lang="en-US" dirty="0"/>
              <a:t>Professional organizations</a:t>
            </a:r>
          </a:p>
          <a:p>
            <a:pPr lvl="1"/>
            <a:r>
              <a:rPr lang="en-US" dirty="0"/>
              <a:t>Books about leading a large group</a:t>
            </a:r>
          </a:p>
          <a:p>
            <a:pPr lvl="2"/>
            <a:r>
              <a:rPr lang="en-US" dirty="0"/>
              <a:t>Team of Teams (McChrystal)</a:t>
            </a:r>
          </a:p>
          <a:p>
            <a:pPr lvl="2"/>
            <a:r>
              <a:rPr lang="en-US" dirty="0"/>
              <a:t>Work Rules! (Google’s HR)</a:t>
            </a:r>
          </a:p>
          <a:p>
            <a:pPr lvl="1"/>
            <a:r>
              <a:rPr lang="en-US" dirty="0"/>
              <a:t>Books about leading a small group</a:t>
            </a:r>
          </a:p>
          <a:p>
            <a:pPr lvl="2"/>
            <a:r>
              <a:rPr lang="en-US" dirty="0"/>
              <a:t>Turn the Ship Around! A True Story of Building Leaders by Breaking the Rules.  David </a:t>
            </a:r>
            <a:r>
              <a:rPr lang="en-US" dirty="0" err="1"/>
              <a:t>Marquet</a:t>
            </a:r>
            <a:r>
              <a:rPr lang="en-US" dirty="0"/>
              <a:t>. 2014 (ignore Navy jargon)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089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800E-A90A-4D5E-93E3-5C67C0EB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change (ad hoc leadership)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1174A-BEE6-4D9E-BE33-9408A40B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one issue (start with an easy one), and…</a:t>
            </a:r>
          </a:p>
        </p:txBody>
      </p:sp>
    </p:spTree>
    <p:extLst>
      <p:ext uri="{BB962C8B-B14F-4D97-AF65-F5344CB8AC3E}">
        <p14:creationId xmlns:p14="http://schemas.microsoft.com/office/powerpoint/2010/main" val="4273631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change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523BEF-854B-44A3-835F-9D144857E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19" y="160128"/>
            <a:ext cx="3782880" cy="6473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D52A4B-FD79-4DA2-B196-DD60D91FA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7" y="1470399"/>
            <a:ext cx="6696634" cy="5022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DD520D-C928-4192-A8A8-13D46603DA95}"/>
              </a:ext>
            </a:extLst>
          </p:cNvPr>
          <p:cNvSpPr txBox="1"/>
          <p:nvPr/>
        </p:nvSpPr>
        <p:spPr>
          <a:xfrm>
            <a:off x="6907531" y="6262042"/>
            <a:ext cx="96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Kotter</a:t>
            </a:r>
          </a:p>
        </p:txBody>
      </p:sp>
    </p:spTree>
    <p:extLst>
      <p:ext uri="{BB962C8B-B14F-4D97-AF65-F5344CB8AC3E}">
        <p14:creationId xmlns:p14="http://schemas.microsoft.com/office/powerpoint/2010/main" val="218686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/>
              <a:t>What is our real goal: </a:t>
            </a:r>
            <a:r>
              <a:rPr lang="en-US" i="1" dirty="0"/>
              <a:t>thriving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987818"/>
              </p:ext>
            </p:extLst>
          </p:nvPr>
        </p:nvGraphicFramePr>
        <p:xfrm>
          <a:off x="436323" y="1597857"/>
          <a:ext cx="11024991" cy="4985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4997">
                  <a:extLst>
                    <a:ext uri="{9D8B030D-6E8A-4147-A177-3AD203B41FA5}">
                      <a16:colId xmlns:a16="http://schemas.microsoft.com/office/drawing/2014/main" val="2371221725"/>
                    </a:ext>
                  </a:extLst>
                </a:gridCol>
                <a:gridCol w="3674997">
                  <a:extLst>
                    <a:ext uri="{9D8B030D-6E8A-4147-A177-3AD203B41FA5}">
                      <a16:colId xmlns:a16="http://schemas.microsoft.com/office/drawing/2014/main" val="1449552202"/>
                    </a:ext>
                  </a:extLst>
                </a:gridCol>
                <a:gridCol w="3674997">
                  <a:extLst>
                    <a:ext uri="{9D8B030D-6E8A-4147-A177-3AD203B41FA5}">
                      <a16:colId xmlns:a16="http://schemas.microsoft.com/office/drawing/2014/main" val="332387061"/>
                    </a:ext>
                  </a:extLst>
                </a:gridCol>
              </a:tblGrid>
              <a:tr h="521892">
                <a:tc>
                  <a:txBody>
                    <a:bodyPr/>
                    <a:lstStyle/>
                    <a:p>
                      <a:r>
                        <a:rPr lang="en-US" sz="2400" dirty="0"/>
                        <a:t>State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Indicators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Prevalence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9365249"/>
                  </a:ext>
                </a:extLst>
              </a:tr>
              <a:tr h="916837">
                <a:tc>
                  <a:txBody>
                    <a:bodyPr/>
                    <a:lstStyle/>
                    <a:p>
                      <a:r>
                        <a:rPr lang="en-US" sz="2400" dirty="0"/>
                        <a:t>Thriving</a:t>
                      </a:r>
                    </a:p>
                    <a:p>
                      <a:r>
                        <a:rPr lang="en-US" sz="2400" b="0" i="0" u="none" strike="noStrike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Spreitzer</a:t>
                      </a:r>
                      <a:r>
                        <a:rPr lang="en-US" sz="2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2005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Engaged + </a:t>
                      </a:r>
                      <a:r>
                        <a:rPr lang="en-US" sz="2400" i="1" dirty="0"/>
                        <a:t>learning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7973126"/>
                  </a:ext>
                </a:extLst>
              </a:tr>
              <a:tr h="923213">
                <a:tc>
                  <a:txBody>
                    <a:bodyPr/>
                    <a:lstStyle/>
                    <a:p>
                      <a:r>
                        <a:rPr lang="en-US" sz="2800" b="0" dirty="0"/>
                        <a:t>Engaged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800" b="0" i="0" u="none" strike="noStrike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Schaufeli</a:t>
                      </a:r>
                      <a:r>
                        <a:rPr lang="en-US" sz="28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2002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“Feelings of energy, absorption at work”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25%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8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(APA, 2014)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77610611"/>
                  </a:ext>
                </a:extLst>
              </a:tr>
              <a:tr h="1706726">
                <a:tc>
                  <a:txBody>
                    <a:bodyPr/>
                    <a:lstStyle/>
                    <a:p>
                      <a:r>
                        <a:rPr lang="en-US" sz="2400" dirty="0"/>
                        <a:t>Satisfaction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Locke, 1976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 pleasurable or positive emotional state resulting from the appraisal of one's job or job experiences”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50%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(GSS; Gallup 2016)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80755868"/>
                  </a:ext>
                </a:extLst>
              </a:tr>
              <a:tr h="916837">
                <a:tc>
                  <a:txBody>
                    <a:bodyPr/>
                    <a:lstStyle/>
                    <a:p>
                      <a:r>
                        <a:rPr lang="en-US" sz="2400" dirty="0"/>
                        <a:t>Burnout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2400" b="0" i="0" u="none" strike="noStrike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Maslach</a:t>
                      </a:r>
                      <a:r>
                        <a:rPr lang="en-US" sz="2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1982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Emotional  exhaustion, depersonalization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70% </a:t>
                      </a:r>
                      <a:r>
                        <a:rPr lang="en-US" sz="2400" i="1" dirty="0"/>
                        <a:t>are not </a:t>
                      </a:r>
                      <a:r>
                        <a:rPr lang="en-US" sz="2400" dirty="0"/>
                        <a:t>burned out </a:t>
                      </a:r>
                      <a:r>
                        <a:rPr lang="en-US" sz="2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400" b="0" i="0" u="none" strike="noStrike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Shanafelt</a:t>
                      </a:r>
                      <a:r>
                        <a:rPr lang="en-US" sz="2400" b="0" i="0" u="none" strike="noStrik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2012)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97112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053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79852E-2763-48A4-A946-FF3EE495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A sample proposal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809E4-EF85-47A5-A39C-9214C6F8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9207">
            <a:off x="697560" y="598310"/>
            <a:ext cx="5265876" cy="532684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673100" dir="234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093D282-B39D-4AF4-A205-D275A9950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387" y="2258067"/>
            <a:ext cx="4606965" cy="78836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CD6959-677A-4109-891B-30ACDB83B416}"/>
              </a:ext>
            </a:extLst>
          </p:cNvPr>
          <p:cNvGrpSpPr/>
          <p:nvPr/>
        </p:nvGrpSpPr>
        <p:grpSpPr>
          <a:xfrm>
            <a:off x="6760830" y="2549499"/>
            <a:ext cx="711533" cy="3409794"/>
            <a:chOff x="6760830" y="2549499"/>
            <a:chExt cx="711533" cy="34097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F973C7-1781-4A5B-8034-484784746E0E}"/>
                </a:ext>
              </a:extLst>
            </p:cNvPr>
            <p:cNvSpPr txBox="1"/>
            <p:nvPr/>
          </p:nvSpPr>
          <p:spPr>
            <a:xfrm>
              <a:off x="6772276" y="2549499"/>
              <a:ext cx="70008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FF0000"/>
                  </a:solidFill>
                </a:rPr>
                <a:t>√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060EE-7636-4267-B591-C026CF33BE9F}"/>
                </a:ext>
              </a:extLst>
            </p:cNvPr>
            <p:cNvSpPr txBox="1"/>
            <p:nvPr/>
          </p:nvSpPr>
          <p:spPr>
            <a:xfrm>
              <a:off x="6760831" y="3977397"/>
              <a:ext cx="70008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rgbClr val="FF0000"/>
                  </a:solidFill>
                </a:rPr>
                <a:t>√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F4F8D1-A5DA-421D-BEEA-8C353DF70F04}"/>
                </a:ext>
              </a:extLst>
            </p:cNvPr>
            <p:cNvSpPr txBox="1"/>
            <p:nvPr/>
          </p:nvSpPr>
          <p:spPr>
            <a:xfrm>
              <a:off x="6760830" y="4851297"/>
              <a:ext cx="70008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√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CC21CE5-1FE8-4905-98FB-B25B104A6788}"/>
              </a:ext>
            </a:extLst>
          </p:cNvPr>
          <p:cNvSpPr/>
          <p:nvPr/>
        </p:nvSpPr>
        <p:spPr>
          <a:xfrm rot="21232442">
            <a:off x="965199" y="4051301"/>
            <a:ext cx="5029200" cy="660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318BF-38F9-4807-B8CD-5A4162CA71D2}"/>
              </a:ext>
            </a:extLst>
          </p:cNvPr>
          <p:cNvSpPr txBox="1"/>
          <p:nvPr/>
        </p:nvSpPr>
        <p:spPr>
          <a:xfrm>
            <a:off x="6499411" y="1291531"/>
            <a:ext cx="5082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Aristotle + ‘issue selling’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AD5008-5A8A-44A8-BA6E-A905968FAD56}"/>
              </a:ext>
            </a:extLst>
          </p:cNvPr>
          <p:cNvSpPr txBox="1">
            <a:spLocks/>
          </p:cNvSpPr>
          <p:nvPr/>
        </p:nvSpPr>
        <p:spPr>
          <a:xfrm>
            <a:off x="3409244" y="6371949"/>
            <a:ext cx="3882143" cy="45019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http://badgettrg.github.io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1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9EB8-0391-495A-B300-45C9C85E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annual wellness visit in primary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FDD32-4E81-47EA-87A8-CE947D07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Proposal: remove CPT language that suggests a complete physical is needed</a:t>
            </a:r>
          </a:p>
          <a:p>
            <a:r>
              <a:rPr lang="en-US" dirty="0"/>
              <a:t>Look up – vision</a:t>
            </a:r>
          </a:p>
          <a:p>
            <a:pPr lvl="1"/>
            <a:r>
              <a:rPr lang="en-US" dirty="0"/>
              <a:t>Proposal prepared</a:t>
            </a:r>
          </a:p>
          <a:p>
            <a:r>
              <a:rPr lang="en-US" dirty="0"/>
              <a:t>Speak up</a:t>
            </a:r>
          </a:p>
          <a:p>
            <a:pPr lvl="1"/>
            <a:r>
              <a:rPr lang="en-US" dirty="0"/>
              <a:t>Phone calls started 08/2019</a:t>
            </a:r>
          </a:p>
          <a:p>
            <a:r>
              <a:rPr lang="en-US" dirty="0"/>
              <a:t>Show up</a:t>
            </a:r>
          </a:p>
          <a:p>
            <a:r>
              <a:rPr lang="en-US" dirty="0"/>
              <a:t>Team up</a:t>
            </a:r>
          </a:p>
          <a:p>
            <a:pPr lvl="1"/>
            <a:r>
              <a:rPr lang="en-US" dirty="0"/>
              <a:t>09/2019 – Kansas Healthcare Collaborative</a:t>
            </a:r>
          </a:p>
          <a:p>
            <a:pPr lvl="1"/>
            <a:r>
              <a:rPr lang="en-US" dirty="0"/>
              <a:t>09/2019 – Local physician in private practice</a:t>
            </a:r>
          </a:p>
          <a:p>
            <a:pPr lvl="1"/>
            <a:r>
              <a:rPr lang="en-US" dirty="0"/>
              <a:t>09/2019 – Faculty colleague</a:t>
            </a:r>
          </a:p>
          <a:p>
            <a:pPr lvl="1"/>
            <a:r>
              <a:rPr lang="en-US" dirty="0"/>
              <a:t>10/2019 - MSSC</a:t>
            </a:r>
          </a:p>
          <a:p>
            <a:r>
              <a:rPr lang="en-US" dirty="0"/>
              <a:t>Lift up</a:t>
            </a:r>
          </a:p>
          <a:p>
            <a:pPr lvl="1"/>
            <a:r>
              <a:rPr lang="en-US" dirty="0"/>
              <a:t>Pending (I hope)</a:t>
            </a:r>
          </a:p>
          <a:p>
            <a:r>
              <a:rPr lang="en-US" dirty="0"/>
              <a:t>Else, “park &amp; watch”</a:t>
            </a:r>
          </a:p>
          <a:p>
            <a:pPr lvl="1"/>
            <a:r>
              <a:rPr lang="en-US" dirty="0"/>
              <a:t>Monitor relevant newsletters, journals for potential collaborator</a:t>
            </a:r>
          </a:p>
        </p:txBody>
      </p:sp>
    </p:spTree>
    <p:extLst>
      <p:ext uri="{BB962C8B-B14F-4D97-AF65-F5344CB8AC3E}">
        <p14:creationId xmlns:p14="http://schemas.microsoft.com/office/powerpoint/2010/main" val="2882119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pick up the litter trail hiking">
            <a:extLst>
              <a:ext uri="{FF2B5EF4-FFF2-40B4-BE49-F238E27FC236}">
                <a16:creationId xmlns:a16="http://schemas.microsoft.com/office/drawing/2014/main" id="{3B18C0C0-B9B0-4ED8-9F98-705638910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3" b="61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94D35-F284-411C-AF5A-C56E7CA80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Creating change is hard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987DA-3254-4D47-B897-62264BB8D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6617520" cy="4726276"/>
          </a:xfrm>
        </p:spPr>
        <p:txBody>
          <a:bodyPr anchor="ctr">
            <a:normAutofit fontScale="925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Kanter’s law</a:t>
            </a:r>
          </a:p>
          <a:p>
            <a:endParaRPr lang="en-US" sz="3600" dirty="0">
              <a:solidFill>
                <a:srgbClr val="FFFFFF"/>
              </a:solidFill>
            </a:endParaRPr>
          </a:p>
          <a:p>
            <a:r>
              <a:rPr lang="en-US" sz="3600" dirty="0">
                <a:solidFill>
                  <a:srgbClr val="FFFFFF"/>
                </a:solidFill>
              </a:rPr>
              <a:t>When am I the curmudgeon doctor and when am I constructive?</a:t>
            </a:r>
          </a:p>
          <a:p>
            <a:endParaRPr lang="en-US" sz="3600" dirty="0">
              <a:solidFill>
                <a:srgbClr val="FFFFFF"/>
              </a:solidFill>
            </a:endParaRPr>
          </a:p>
          <a:p>
            <a:r>
              <a:rPr lang="en-US" sz="3600" dirty="0">
                <a:solidFill>
                  <a:srgbClr val="FFFFFF"/>
                </a:solidFill>
              </a:rPr>
              <a:t>Fight the good fight</a:t>
            </a:r>
          </a:p>
          <a:p>
            <a:endParaRPr lang="en-US" sz="3600" dirty="0">
              <a:solidFill>
                <a:srgbClr val="FFFFFF"/>
              </a:solidFill>
            </a:endParaRPr>
          </a:p>
          <a:p>
            <a:r>
              <a:rPr lang="en-US" sz="3600" dirty="0">
                <a:solidFill>
                  <a:srgbClr val="FFFFFF"/>
                </a:solidFill>
              </a:rPr>
              <a:t>AKA Pick up the litter</a:t>
            </a:r>
          </a:p>
        </p:txBody>
      </p:sp>
    </p:spTree>
    <p:extLst>
      <p:ext uri="{BB962C8B-B14F-4D97-AF65-F5344CB8AC3E}">
        <p14:creationId xmlns:p14="http://schemas.microsoft.com/office/powerpoint/2010/main" val="1643727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Be selective where you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culture will you look for in your future job?</a:t>
            </a:r>
          </a:p>
          <a:p>
            <a:pPr lvl="1"/>
            <a:r>
              <a:rPr lang="en-US" sz="2800" dirty="0"/>
              <a:t>Regular business meetings that include clinical and workflow improvement and administration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(meaningfulness, transparency) (PMID 17891503)</a:t>
            </a:r>
          </a:p>
          <a:p>
            <a:pPr lvl="1"/>
            <a:r>
              <a:rPr lang="en-US" sz="2800" dirty="0"/>
              <a:t>Are the meetings bidirectional?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(enfranchisement, autonomy, co-evolution) (PMID 17891503)</a:t>
            </a:r>
          </a:p>
          <a:p>
            <a:pPr lvl="1"/>
            <a:r>
              <a:rPr lang="en-US" sz="2800" dirty="0"/>
              <a:t>“If I have a suggestion for clinical improvement…” what happens?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(enfranchisement, autonomy)</a:t>
            </a:r>
          </a:p>
          <a:p>
            <a:pPr lvl="1"/>
            <a:r>
              <a:rPr lang="en-US" sz="2800" dirty="0"/>
              <a:t>Is physician well-being measured and monitored?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(PMIDs 19914516, 25384822)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10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2D19-B4E2-463B-9338-DE2F2CD7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Be selective where you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33FB-81A0-44A2-9991-ABA14BF2A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Manager metrics</a:t>
            </a:r>
          </a:p>
          <a:p>
            <a:r>
              <a:rPr lang="en-US" dirty="0"/>
              <a:t>Positive deviance</a:t>
            </a:r>
          </a:p>
          <a:p>
            <a:r>
              <a:rPr lang="en-US" dirty="0"/>
              <a:t>Meetings open and optional</a:t>
            </a:r>
          </a:p>
          <a:p>
            <a:r>
              <a:rPr lang="en-US" dirty="0"/>
              <a:t>Incentives modernized to a mix of experiential and salary adjustments</a:t>
            </a:r>
          </a:p>
        </p:txBody>
      </p:sp>
    </p:spTree>
    <p:extLst>
      <p:ext uri="{BB962C8B-B14F-4D97-AF65-F5344CB8AC3E}">
        <p14:creationId xmlns:p14="http://schemas.microsoft.com/office/powerpoint/2010/main" val="179222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84B8-5A8D-44FF-A9C9-2816DD1E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 Voice: a simple way to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7CD3C-22F4-4FB7-BC13-5B28A054F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positive deviance studies (compare </a:t>
            </a:r>
            <a:r>
              <a:rPr lang="en-US" b="1" dirty="0">
                <a:solidFill>
                  <a:srgbClr val="00B050"/>
                </a:solidFill>
              </a:rPr>
              <a:t>Hi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Lo</a:t>
            </a:r>
            <a:r>
              <a:rPr lang="en-US" dirty="0"/>
              <a:t> outliers):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Anticoagulation management of </a:t>
            </a:r>
            <a:r>
              <a:rPr lang="en-US" dirty="0" err="1"/>
              <a:t>outpts</a:t>
            </a:r>
            <a:r>
              <a:rPr lang="en-US" dirty="0"/>
              <a:t> </a:t>
            </a:r>
            <a:r>
              <a:rPr lang="en-US" sz="2100" dirty="0"/>
              <a:t>(Rose 2012 PMID 27349472)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Hi</a:t>
            </a:r>
            <a:r>
              <a:rPr lang="en-US" dirty="0"/>
              <a:t>: “one or more strong quality champions”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Lo</a:t>
            </a:r>
            <a:r>
              <a:rPr lang="en-US" dirty="0"/>
              <a:t>: “None of the low outliers had a quality champion.”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Acute MI management </a:t>
            </a:r>
            <a:r>
              <a:rPr lang="en-US" sz="2000" dirty="0"/>
              <a:t>(Bradley 2012 PMID 22547471, 21403074)</a:t>
            </a:r>
            <a:endParaRPr lang="en-US" dirty="0"/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Hi</a:t>
            </a:r>
            <a:r>
              <a:rPr lang="en-US" dirty="0"/>
              <a:t>: “physician and nurse champions”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Lo</a:t>
            </a:r>
            <a:r>
              <a:rPr lang="en-US" dirty="0"/>
              <a:t>: “nurse champions alone”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C1F4C7-F35B-4CCB-9440-092F38B32892}"/>
              </a:ext>
            </a:extLst>
          </p:cNvPr>
          <p:cNvSpPr/>
          <p:nvPr/>
        </p:nvSpPr>
        <p:spPr>
          <a:xfrm>
            <a:off x="255222" y="3688309"/>
            <a:ext cx="5252224" cy="3122341"/>
          </a:xfrm>
          <a:prstGeom prst="roundRect">
            <a:avLst/>
          </a:prstGeom>
          <a:solidFill>
            <a:srgbClr val="00B050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senior administrator from hospital 2 described the </a:t>
            </a:r>
            <a:r>
              <a:rPr lang="en-US" sz="2800" dirty="0"/>
              <a:t>“passion on the part of physician leaders to continually hit that mark and for the best outcomes in the world.”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EBB635-D58A-45C2-AF73-68C41C8550C1}"/>
              </a:ext>
            </a:extLst>
          </p:cNvPr>
          <p:cNvSpPr/>
          <p:nvPr/>
        </p:nvSpPr>
        <p:spPr>
          <a:xfrm>
            <a:off x="6835698" y="274638"/>
            <a:ext cx="5252224" cy="6583362"/>
          </a:xfrm>
          <a:prstGeom prst="roundRect">
            <a:avLst/>
          </a:prstGeom>
          <a:solidFill>
            <a:srgbClr val="FF0000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Medical Director of Emergency Services at hospital 9 described the consequences of the lack of physician leadership on an AMI committee as follows: </a:t>
            </a:r>
            <a:r>
              <a:rPr lang="en-US" sz="2800" dirty="0"/>
              <a:t>“[T]here’s not enough physician leadership on the committee. . . . [T]he people who are in charge . . . often show up and there’s no doc there, and they . . . try to implement changes. . . . Every</a:t>
            </a:r>
          </a:p>
          <a:p>
            <a:r>
              <a:rPr lang="en-US" sz="2800" dirty="0"/>
              <a:t>once and a while they get it a little bit wrong.”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55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4F19-8FBE-4C7A-977D-97E7F0E4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 Enable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17D4-EB77-4E12-9F3F-FB459F20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Physicians are the worst at this, so… (Stewart.  AOM J 2017)</a:t>
            </a:r>
          </a:p>
          <a:p>
            <a:r>
              <a:rPr lang="en-US" dirty="0"/>
              <a:t>Be positive</a:t>
            </a:r>
          </a:p>
          <a:p>
            <a:pPr lvl="1"/>
            <a:r>
              <a:rPr lang="en-US" dirty="0"/>
              <a:t>Rather than “This is awful”, say “We have an opportunity”</a:t>
            </a:r>
          </a:p>
          <a:p>
            <a:r>
              <a:rPr lang="en-US" dirty="0"/>
              <a:t>Enable/empower</a:t>
            </a:r>
          </a:p>
          <a:p>
            <a:pPr lvl="1"/>
            <a:r>
              <a:rPr lang="en-US" dirty="0"/>
              <a:t>“What do you think would be best?”</a:t>
            </a:r>
          </a:p>
          <a:p>
            <a:pPr lvl="1"/>
            <a:r>
              <a:rPr lang="en-US" dirty="0"/>
              <a:t>Use “we” rather than me or you</a:t>
            </a:r>
          </a:p>
          <a:p>
            <a:pPr lvl="1"/>
            <a:r>
              <a:rPr lang="en-US" dirty="0"/>
              <a:t>Spontaneously commend good work</a:t>
            </a:r>
          </a:p>
          <a:p>
            <a:pPr lvl="1"/>
            <a:r>
              <a:rPr lang="en-US" dirty="0"/>
              <a:t>In response to an idea: “How can I help”?</a:t>
            </a:r>
          </a:p>
          <a:p>
            <a:r>
              <a:rPr lang="en-US" dirty="0"/>
              <a:t>But do not burden</a:t>
            </a:r>
          </a:p>
          <a:p>
            <a:pPr lvl="1"/>
            <a:r>
              <a:rPr lang="en-US" dirty="0"/>
              <a:t>Lets ‘empower’ the MAs </a:t>
            </a:r>
            <a:r>
              <a:rPr lang="en-US" i="1" dirty="0"/>
              <a:t>to do three additional tasks</a:t>
            </a:r>
          </a:p>
        </p:txBody>
      </p:sp>
    </p:spTree>
    <p:extLst>
      <p:ext uri="{BB962C8B-B14F-4D97-AF65-F5344CB8AC3E}">
        <p14:creationId xmlns:p14="http://schemas.microsoft.com/office/powerpoint/2010/main" val="232323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4F19-8FBE-4C7A-977D-97E7F0E4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 Enable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17D4-EB77-4E12-9F3F-FB459F20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018" y="6154221"/>
            <a:ext cx="10972800" cy="578119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Tannenbaum. How to Choose a Leadership Pattern. HBR. 1973</a:t>
            </a:r>
            <a:endParaRPr lang="en-US" sz="2000" i="1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7533B79-749C-4951-9E18-EE6AC25F2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82" y="1294348"/>
            <a:ext cx="8328354" cy="468235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9203494-B498-46B9-A524-17A7F996366E}"/>
              </a:ext>
            </a:extLst>
          </p:cNvPr>
          <p:cNvSpPr/>
          <p:nvPr/>
        </p:nvSpPr>
        <p:spPr>
          <a:xfrm>
            <a:off x="2280863" y="1952090"/>
            <a:ext cx="3719245" cy="48525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E6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DF586-8B41-A247-90ED-742CBD865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6. Resilience</a:t>
            </a:r>
          </a:p>
        </p:txBody>
      </p:sp>
      <p:pic>
        <p:nvPicPr>
          <p:cNvPr id="4" name="Picture 4" descr="A group of people standing in front of a sunset&#10;&#10;Description generated with very high confidence">
            <a:extLst>
              <a:ext uri="{FF2B5EF4-FFF2-40B4-BE49-F238E27FC236}">
                <a16:creationId xmlns:a16="http://schemas.microsoft.com/office/drawing/2014/main" id="{1037C17E-7936-4699-B5AA-B810FC7C0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52" r="2" b="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D310-D2B6-8F41-8782-DB05C05D7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1718" y="917725"/>
            <a:ext cx="3976025" cy="4852362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Yoga</a:t>
            </a:r>
          </a:p>
          <a:p>
            <a:r>
              <a:rPr lang="en-US" sz="3600" dirty="0">
                <a:solidFill>
                  <a:srgbClr val="FFFFFF"/>
                </a:solidFill>
              </a:rPr>
              <a:t>Journal and reflection (appreciative)</a:t>
            </a:r>
          </a:p>
        </p:txBody>
      </p:sp>
    </p:spTree>
    <p:extLst>
      <p:ext uri="{BB962C8B-B14F-4D97-AF65-F5344CB8AC3E}">
        <p14:creationId xmlns:p14="http://schemas.microsoft.com/office/powerpoint/2010/main" val="3732646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03F9-E913-4E66-86E6-8E41FE9A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NHS: Staff surveys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A530F-E69E-480C-8646-E8598268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448" y="5534224"/>
            <a:ext cx="10515600" cy="11579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“During the last 12 months have you </a:t>
            </a:r>
            <a:br>
              <a:rPr lang="en-US" sz="2600" dirty="0"/>
            </a:br>
            <a:r>
              <a:rPr lang="en-US" sz="2600" dirty="0"/>
              <a:t>felt unwell as a result of work related stress?“</a:t>
            </a:r>
          </a:p>
          <a:p>
            <a:pPr marL="0" indent="0" algn="ctr">
              <a:buNone/>
            </a:pPr>
            <a:r>
              <a:rPr lang="en-US" sz="2300" dirty="0"/>
              <a:t>Source: </a:t>
            </a:r>
            <a:r>
              <a:rPr lang="en-US" sz="2100" dirty="0">
                <a:hlinkClick r:id="rId2"/>
              </a:rPr>
              <a:t>https://www.nhsstaffsurveys.com/Page/1021/Past-Results/Historical-Staff-Survey-Results/</a:t>
            </a:r>
            <a:endParaRPr lang="en-US" sz="23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9F05FF7-0684-424C-925C-FA35FB069A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313082"/>
              </p:ext>
            </p:extLst>
          </p:nvPr>
        </p:nvGraphicFramePr>
        <p:xfrm>
          <a:off x="765448" y="1096793"/>
          <a:ext cx="10086328" cy="4437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399912-2779-438A-BD38-5B80E8C35863}"/>
              </a:ext>
            </a:extLst>
          </p:cNvPr>
          <p:cNvSpPr txBox="1"/>
          <p:nvPr/>
        </p:nvSpPr>
        <p:spPr>
          <a:xfrm>
            <a:off x="871300" y="5014502"/>
            <a:ext cx="937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</a:t>
            </a:r>
            <a:r>
              <a:rPr lang="en-US" sz="1400" baseline="30000" dirty="0"/>
              <a:t>2</a:t>
            </a:r>
            <a:r>
              <a:rPr lang="en-US" sz="1400" dirty="0"/>
              <a:t> = 97%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A1D8AF-2939-4C4E-B719-ED3F1921CD1B}"/>
              </a:ext>
            </a:extLst>
          </p:cNvPr>
          <p:cNvGrpSpPr/>
          <p:nvPr/>
        </p:nvGrpSpPr>
        <p:grpSpPr>
          <a:xfrm>
            <a:off x="3934129" y="1507232"/>
            <a:ext cx="6030142" cy="3460721"/>
            <a:chOff x="4650154" y="1963088"/>
            <a:chExt cx="4779106" cy="21751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489391-C8EC-40D4-9DD3-CEE6F5DABE15}"/>
                </a:ext>
              </a:extLst>
            </p:cNvPr>
            <p:cNvGrpSpPr/>
            <p:nvPr/>
          </p:nvGrpSpPr>
          <p:grpSpPr>
            <a:xfrm>
              <a:off x="4783015" y="2309446"/>
              <a:ext cx="4138246" cy="1828800"/>
              <a:chOff x="4783015" y="2309446"/>
              <a:chExt cx="4138246" cy="182880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A915723-7EB8-4696-ACDD-C69DF10D95F5}"/>
                  </a:ext>
                </a:extLst>
              </p:cNvPr>
              <p:cNvSpPr/>
              <p:nvPr/>
            </p:nvSpPr>
            <p:spPr>
              <a:xfrm>
                <a:off x="4783015" y="3429000"/>
                <a:ext cx="375139" cy="70924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0CF5D7C-D2A5-43AF-A007-733DB6D0C0F3}"/>
                  </a:ext>
                </a:extLst>
              </p:cNvPr>
              <p:cNvSpPr/>
              <p:nvPr/>
            </p:nvSpPr>
            <p:spPr>
              <a:xfrm>
                <a:off x="8546122" y="2309446"/>
                <a:ext cx="375139" cy="1828800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A33036-2B0A-4414-A2C8-9DB079D6F19B}"/>
                </a:ext>
              </a:extLst>
            </p:cNvPr>
            <p:cNvSpPr txBox="1"/>
            <p:nvPr/>
          </p:nvSpPr>
          <p:spPr>
            <a:xfrm>
              <a:off x="4650154" y="3024943"/>
              <a:ext cx="101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29%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E17508-FA43-4ED9-AB79-F75259C3259A}"/>
                </a:ext>
              </a:extLst>
            </p:cNvPr>
            <p:cNvSpPr txBox="1"/>
            <p:nvPr/>
          </p:nvSpPr>
          <p:spPr>
            <a:xfrm>
              <a:off x="8413261" y="1963088"/>
              <a:ext cx="101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84%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8AF056-45B1-4672-9CF0-2BE9D66E7651}"/>
              </a:ext>
            </a:extLst>
          </p:cNvPr>
          <p:cNvSpPr txBox="1"/>
          <p:nvPr/>
        </p:nvSpPr>
        <p:spPr>
          <a:xfrm>
            <a:off x="7754464" y="5496744"/>
            <a:ext cx="313765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</a:rPr>
              <a:t>“I am enthusiastic about my job.”</a:t>
            </a:r>
          </a:p>
        </p:txBody>
      </p:sp>
    </p:spTree>
    <p:extLst>
      <p:ext uri="{BB962C8B-B14F-4D97-AF65-F5344CB8AC3E}">
        <p14:creationId xmlns:p14="http://schemas.microsoft.com/office/powerpoint/2010/main" val="127569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87D7-7301-4E88-9138-3D9B7A33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FBA17-3173-43DD-A705-F686E802F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164" y="2333116"/>
            <a:ext cx="10515600" cy="4491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 news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FAEB7-2C56-44C3-8C65-5028D00C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00" y="1387213"/>
            <a:ext cx="5000164" cy="3453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C9E9F-0277-4F05-BE78-BE30A50A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983" y="1206066"/>
            <a:ext cx="5353797" cy="4086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DFBFD-BF74-40DC-914A-1285BA64F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33" y="885470"/>
            <a:ext cx="5391902" cy="5087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D2E52A-23FF-457F-A7F4-705402451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962" y="707543"/>
            <a:ext cx="7716374" cy="546941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9E1601-0E11-4540-96A1-71CD99C5A0DC}"/>
              </a:ext>
            </a:extLst>
          </p:cNvPr>
          <p:cNvSpPr txBox="1">
            <a:spLocks/>
          </p:cNvSpPr>
          <p:nvPr/>
        </p:nvSpPr>
        <p:spPr>
          <a:xfrm>
            <a:off x="823164" y="2851025"/>
            <a:ext cx="10515600" cy="614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Good news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67A3C4-5FE3-4FED-A0DA-D0D23D8EE615}"/>
              </a:ext>
            </a:extLst>
          </p:cNvPr>
          <p:cNvSpPr txBox="1">
            <a:spLocks/>
          </p:cNvSpPr>
          <p:nvPr/>
        </p:nvSpPr>
        <p:spPr>
          <a:xfrm>
            <a:off x="830682" y="3533904"/>
            <a:ext cx="10515600" cy="498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Big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65EF0F-9781-47AB-9F3F-A275556EC831}"/>
              </a:ext>
            </a:extLst>
          </p:cNvPr>
          <p:cNvSpPr txBox="1">
            <a:spLocks/>
          </p:cNvSpPr>
          <p:nvPr/>
        </p:nvSpPr>
        <p:spPr>
          <a:xfrm>
            <a:off x="838200" y="4144728"/>
            <a:ext cx="10515600" cy="765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Local picture</a:t>
            </a:r>
          </a:p>
        </p:txBody>
      </p:sp>
    </p:spTree>
    <p:extLst>
      <p:ext uri="{BB962C8B-B14F-4D97-AF65-F5344CB8AC3E}">
        <p14:creationId xmlns:p14="http://schemas.microsoft.com/office/powerpoint/2010/main" val="359070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1B41-4D70-4B30-B1A2-889EAEF9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for resilience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7A9C-036F-46C3-9DE7-7F2FB7FE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77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Yoga</a:t>
            </a:r>
          </a:p>
          <a:p>
            <a:pPr lvl="1"/>
            <a:r>
              <a:rPr lang="en-US" dirty="0"/>
              <a:t>YouTube</a:t>
            </a:r>
          </a:p>
          <a:p>
            <a:pPr lvl="1"/>
            <a:r>
              <a:rPr lang="en-US" dirty="0"/>
              <a:t>Steinberg. 6 Yoga Exercises </a:t>
            </a:r>
            <a:br>
              <a:rPr lang="en-US" dirty="0"/>
            </a:br>
            <a:r>
              <a:rPr lang="en-US" dirty="0"/>
              <a:t>You Won’t Be Embarrassed </a:t>
            </a:r>
            <a:br>
              <a:rPr lang="en-US" dirty="0"/>
            </a:br>
            <a:r>
              <a:rPr lang="en-US" dirty="0"/>
              <a:t>to Do at Your Desk. HBR 2015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Cocchiara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et al. The Use of Yoga to Manage Stress and Burnout in Healthcare Workers: A Systematic Review. J Clin Med. 2019 PMID: 30813641</a:t>
            </a:r>
          </a:p>
          <a:p>
            <a:r>
              <a:rPr lang="en-US" dirty="0"/>
              <a:t>End of the day </a:t>
            </a:r>
            <a:br>
              <a:rPr lang="en-US" dirty="0"/>
            </a:br>
            <a:r>
              <a:rPr lang="en-US" dirty="0"/>
              <a:t>reflection or journal</a:t>
            </a:r>
          </a:p>
          <a:p>
            <a:pPr lvl="1"/>
            <a:r>
              <a:rPr lang="en-US" dirty="0" err="1"/>
              <a:t>site:hbr.org</a:t>
            </a:r>
            <a:r>
              <a:rPr lang="en-US" dirty="0"/>
              <a:t> keep a journal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0C251-A672-4042-A411-300AB23D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640" y="1598651"/>
            <a:ext cx="6931360" cy="52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6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76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5F4EF-83AD-46EF-83FF-140401E4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Summary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19BD2E-B194-6D41-9E4E-B97033101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0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47164-8919-4930-9C2B-8F762F73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5165" y="524436"/>
            <a:ext cx="3962579" cy="576878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Pickup the litter / fight the good fight.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New types of QI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Change agent, else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Voice, enabling </a:t>
            </a:r>
          </a:p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Voice, positive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Reflection and Yoga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Further reading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HBR and HBS Working Knowledge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Books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Turn the Ship Around!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http://badgettrg.github.io</a:t>
            </a:r>
          </a:p>
        </p:txBody>
      </p:sp>
    </p:spTree>
    <p:extLst>
      <p:ext uri="{BB962C8B-B14F-4D97-AF65-F5344CB8AC3E}">
        <p14:creationId xmlns:p14="http://schemas.microsoft.com/office/powerpoint/2010/main" val="2501077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>
          <a:xfrm>
            <a:off x="957635" y="1371601"/>
            <a:ext cx="7001434" cy="497539"/>
          </a:xfrm>
        </p:spPr>
        <p:txBody>
          <a:bodyPr>
            <a:normAutofit/>
          </a:bodyPr>
          <a:lstStyle/>
          <a:p>
            <a:r>
              <a:rPr lang="en-US" dirty="0"/>
              <a:t>Institute for Healthcare Improvement (IHI): Triple Aim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B31C4B-FBD3-42C9-A58F-DD6A74F885D8}"/>
              </a:ext>
            </a:extLst>
          </p:cNvPr>
          <p:cNvSpPr/>
          <p:nvPr/>
        </p:nvSpPr>
        <p:spPr>
          <a:xfrm>
            <a:off x="957635" y="6092765"/>
            <a:ext cx="6051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www.ihi.org/offerings/Initiatives/TripleAim/Pages/</a:t>
            </a:r>
          </a:p>
        </p:txBody>
      </p:sp>
      <p:sp>
        <p:nvSpPr>
          <p:cNvPr id="5" name="Rectangular Callout 4"/>
          <p:cNvSpPr/>
          <p:nvPr/>
        </p:nvSpPr>
        <p:spPr>
          <a:xfrm rot="5400000">
            <a:off x="5804468" y="2601539"/>
            <a:ext cx="4893797" cy="3429000"/>
          </a:xfrm>
          <a:prstGeom prst="wedgeRectCallout">
            <a:avLst>
              <a:gd name="adj1" fmla="val -17221"/>
              <a:gd name="adj2" fmla="val 100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114300"/>
            <a:r>
              <a:rPr lang="en-US" sz="2400" b="1" dirty="0"/>
              <a:t>Institute of Medicine (IOM): AIMS</a:t>
            </a:r>
          </a:p>
          <a:p>
            <a:pPr marL="114300"/>
            <a:endParaRPr lang="en-US" dirty="0"/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Safe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Effective (clinically)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Patient-centered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Timely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Efficient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dirty="0"/>
              <a:t>Equitable</a:t>
            </a:r>
          </a:p>
          <a:p>
            <a:pPr lvl="2"/>
            <a:endParaRPr lang="en-US" dirty="0"/>
          </a:p>
          <a:p>
            <a:r>
              <a:rPr lang="en-US" dirty="0"/>
              <a:t> Institute of Medicine. Building a Better Delivery System: A New Engineering/Health Care Partnership. 2005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work: aims of health care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1981201" y="2174875"/>
            <a:ext cx="4041775" cy="281398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Population’s Health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Population’s Experience of Healthcare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Acceptable per Capita Costs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  <p:bldP spid="5" grpId="0" animBg="1"/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aim?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Physician wellness: a missing quality indicator?</a:t>
            </a:r>
          </a:p>
          <a:p>
            <a:pPr lvl="1"/>
            <a:r>
              <a:rPr lang="en-US" dirty="0"/>
              <a:t>Wallace, 2009 PMID 19914516</a:t>
            </a:r>
          </a:p>
          <a:p>
            <a:r>
              <a:rPr lang="en-US" dirty="0"/>
              <a:t>From triple to quadruple aim </a:t>
            </a:r>
          </a:p>
          <a:p>
            <a:pPr lvl="1"/>
            <a:r>
              <a:rPr lang="en-US" dirty="0"/>
              <a:t>Bodenheimer and </a:t>
            </a:r>
            <a:r>
              <a:rPr lang="en-US" dirty="0" err="1"/>
              <a:t>Sinsky</a:t>
            </a:r>
            <a:r>
              <a:rPr lang="en-US" dirty="0"/>
              <a:t> 2014 PMID 25384822</a:t>
            </a:r>
          </a:p>
          <a:p>
            <a:r>
              <a:rPr lang="en-US" dirty="0"/>
              <a:t>The Quadruple Aim </a:t>
            </a:r>
          </a:p>
          <a:p>
            <a:pPr lvl="1"/>
            <a:r>
              <a:rPr lang="en-US" dirty="0"/>
              <a:t>Sikka, 2015. PMID 26038586</a:t>
            </a:r>
          </a:p>
          <a:p>
            <a:r>
              <a:rPr lang="en-US" dirty="0"/>
              <a:t>Achieving the Quadruple Aim </a:t>
            </a:r>
          </a:p>
          <a:p>
            <a:pPr lvl="1"/>
            <a:r>
              <a:rPr lang="en-US" dirty="0"/>
              <a:t>O'Connor, 2015. PMID 26357766</a:t>
            </a:r>
          </a:p>
        </p:txBody>
      </p:sp>
    </p:spTree>
    <p:extLst>
      <p:ext uri="{BB962C8B-B14F-4D97-AF65-F5344CB8AC3E}">
        <p14:creationId xmlns:p14="http://schemas.microsoft.com/office/powerpoint/2010/main" val="64911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2AEB-DA67-CE4E-92F0-8454781D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1A50C-9C32-D947-89C2-B36FD795A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aim is off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3548-F7EF-456E-A5AC-B7ED2AE4B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133" y="1709738"/>
            <a:ext cx="5314867" cy="388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7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the quality of care in the USA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provide 50% of “indicated” care</a:t>
            </a:r>
          </a:p>
          <a:p>
            <a:pPr lvl="1"/>
            <a:r>
              <a:rPr lang="en-US" dirty="0" err="1"/>
              <a:t>McGlynn</a:t>
            </a:r>
            <a:r>
              <a:rPr lang="en-US" dirty="0"/>
              <a:t>. N </a:t>
            </a:r>
            <a:r>
              <a:rPr lang="en-US" dirty="0" err="1"/>
              <a:t>Engl</a:t>
            </a:r>
            <a:r>
              <a:rPr lang="en-US" dirty="0"/>
              <a:t> J Med 2003 PMID </a:t>
            </a:r>
            <a:r>
              <a:rPr lang="en-US" u="sng" dirty="0">
                <a:hlinkClick r:id="rId3"/>
              </a:rPr>
              <a:t>12826639</a:t>
            </a:r>
            <a:endParaRPr lang="en-US" dirty="0"/>
          </a:p>
          <a:p>
            <a:r>
              <a:rPr lang="en-US" dirty="0"/>
              <a:t>Twenty years to disseminate innovation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Balas</a:t>
            </a:r>
            <a:r>
              <a:rPr lang="en-US" dirty="0"/>
              <a:t>, 2000 PMID </a:t>
            </a:r>
            <a:r>
              <a:rPr lang="en-US" u="sng" dirty="0">
                <a:hlinkClick r:id="rId4"/>
              </a:rPr>
              <a:t>27699347</a:t>
            </a:r>
            <a:r>
              <a:rPr lang="en-US" dirty="0"/>
              <a:t>)</a:t>
            </a:r>
          </a:p>
          <a:p>
            <a:r>
              <a:rPr lang="en-US" dirty="0"/>
              <a:t>One third of expenditures may not be needed</a:t>
            </a:r>
          </a:p>
          <a:p>
            <a:pPr lvl="1"/>
            <a:r>
              <a:rPr lang="en-US" dirty="0"/>
              <a:t>Fisher. N </a:t>
            </a:r>
            <a:r>
              <a:rPr lang="en-US" dirty="0" err="1"/>
              <a:t>Engl</a:t>
            </a:r>
            <a:r>
              <a:rPr lang="en-US" dirty="0"/>
              <a:t> J Med 2003 (PMID 14573739).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880839" y="4424266"/>
            <a:ext cx="251968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3140679" y="4727454"/>
            <a:ext cx="1905000" cy="1981200"/>
          </a:xfrm>
          <a:prstGeom prst="ellipse">
            <a:avLst/>
          </a:prstGeom>
          <a:solidFill>
            <a:schemeClr val="tx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D379C-76A0-4C4D-8918-6815953D8913}"/>
              </a:ext>
            </a:extLst>
          </p:cNvPr>
          <p:cNvSpPr txBox="1"/>
          <p:nvPr/>
        </p:nvSpPr>
        <p:spPr>
          <a:xfrm>
            <a:off x="6449060" y="4865888"/>
            <a:ext cx="5742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So…two of 4 aims are lacking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Quality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1483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2210</Words>
  <Application>Microsoft Office PowerPoint</Application>
  <PresentationFormat>Widescreen</PresentationFormat>
  <Paragraphs>342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2_Custom Design</vt:lpstr>
      <vt:lpstr>Using QI to help our patients and ourselves</vt:lpstr>
      <vt:lpstr>Two items we are not focusing on</vt:lpstr>
      <vt:lpstr>Resilience is fine…but </vt:lpstr>
      <vt:lpstr>What is our real goal: thriving</vt:lpstr>
      <vt:lpstr>Today…</vt:lpstr>
      <vt:lpstr>Why do we work: aims of health care</vt:lpstr>
      <vt:lpstr>4th aim?</vt:lpstr>
      <vt:lpstr>Bad news</vt:lpstr>
      <vt:lpstr>Problem 1: the quality of care in the USA</vt:lpstr>
      <vt:lpstr>Problem 2: we feel miserable</vt:lpstr>
      <vt:lpstr>EBM</vt:lpstr>
      <vt:lpstr>EBMa: Evidence-based management</vt:lpstr>
      <vt:lpstr>It’s going yet worse </vt:lpstr>
      <vt:lpstr>The good news</vt:lpstr>
      <vt:lpstr>The relationship</vt:lpstr>
      <vt:lpstr>Systematic review:  Burnout and clinical quality</vt:lpstr>
      <vt:lpstr>NHS Acute Trusts</vt:lpstr>
      <vt:lpstr>The importance of engagement</vt:lpstr>
      <vt:lpstr>The importance of engagement</vt:lpstr>
      <vt:lpstr>Heterogeneity in engagement</vt:lpstr>
      <vt:lpstr>EBM: Evidence-based management (rewind)</vt:lpstr>
      <vt:lpstr> Big picture: Organized reporting</vt:lpstr>
      <vt:lpstr>Reporting across institutions</vt:lpstr>
      <vt:lpstr>PowerPoint Presentation</vt:lpstr>
      <vt:lpstr>2. Reporting enables:  positive deviance intervention</vt:lpstr>
      <vt:lpstr>Burnout is not only a healthcare problem</vt:lpstr>
      <vt:lpstr>If the two problems are linked, lets do more QI?</vt:lpstr>
      <vt:lpstr>What do physicians think of QI…</vt:lpstr>
      <vt:lpstr>Two types of QI that give control</vt:lpstr>
      <vt:lpstr>1. Enabling QI</vt:lpstr>
      <vt:lpstr>2. Positive deviance QI:  build community and mastery</vt:lpstr>
      <vt:lpstr>…rather than silos without shared learning…</vt:lpstr>
      <vt:lpstr>What else can I do now?</vt:lpstr>
      <vt:lpstr>Ok, maybe you cannot affect how QI is done locally, but…</vt:lpstr>
      <vt:lpstr>1. Get training </vt:lpstr>
      <vt:lpstr>Evidence- practice gap: details</vt:lpstr>
      <vt:lpstr>1. Get training</vt:lpstr>
      <vt:lpstr>2. Create change (ad hoc leadership)</vt:lpstr>
      <vt:lpstr>2. Create change</vt:lpstr>
      <vt:lpstr>A sample proposal</vt:lpstr>
      <vt:lpstr>The annual wellness visit in primary care</vt:lpstr>
      <vt:lpstr>Creating change is hard</vt:lpstr>
      <vt:lpstr>3. Be selective where you work</vt:lpstr>
      <vt:lpstr>3. Be selective where you work</vt:lpstr>
      <vt:lpstr>4. Voice: a simple way to make a difference</vt:lpstr>
      <vt:lpstr>5. Enable others</vt:lpstr>
      <vt:lpstr>5. Enable others</vt:lpstr>
      <vt:lpstr>6. Resilience</vt:lpstr>
      <vt:lpstr>NHS: Staff surveys</vt:lpstr>
      <vt:lpstr>Suggestions for resilience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QI to help our patients and ourselves</dc:title>
  <dc:creator>Robert Badgett</dc:creator>
  <cp:lastModifiedBy>Robert Badgett</cp:lastModifiedBy>
  <cp:revision>107</cp:revision>
  <dcterms:created xsi:type="dcterms:W3CDTF">2019-11-01T03:08:18Z</dcterms:created>
  <dcterms:modified xsi:type="dcterms:W3CDTF">2019-11-05T04:58:12Z</dcterms:modified>
</cp:coreProperties>
</file>